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3" r:id="rId1"/>
  </p:sldMasterIdLst>
  <p:notesMasterIdLst>
    <p:notesMasterId r:id="rId57"/>
  </p:notesMasterIdLst>
  <p:sldIdLst>
    <p:sldId id="256" r:id="rId2"/>
    <p:sldId id="318" r:id="rId3"/>
    <p:sldId id="276" r:id="rId4"/>
    <p:sldId id="301" r:id="rId5"/>
    <p:sldId id="302" r:id="rId6"/>
    <p:sldId id="321" r:id="rId7"/>
    <p:sldId id="303" r:id="rId8"/>
    <p:sldId id="320" r:id="rId9"/>
    <p:sldId id="304" r:id="rId10"/>
    <p:sldId id="327" r:id="rId11"/>
    <p:sldId id="313" r:id="rId12"/>
    <p:sldId id="260" r:id="rId13"/>
    <p:sldId id="261" r:id="rId14"/>
    <p:sldId id="311" r:id="rId15"/>
    <p:sldId id="312" r:id="rId16"/>
    <p:sldId id="314" r:id="rId17"/>
    <p:sldId id="315" r:id="rId18"/>
    <p:sldId id="263" r:id="rId19"/>
    <p:sldId id="306" r:id="rId20"/>
    <p:sldId id="265" r:id="rId21"/>
    <p:sldId id="269" r:id="rId22"/>
    <p:sldId id="307" r:id="rId23"/>
    <p:sldId id="316" r:id="rId24"/>
    <p:sldId id="268" r:id="rId25"/>
    <p:sldId id="322" r:id="rId26"/>
    <p:sldId id="308" r:id="rId27"/>
    <p:sldId id="309" r:id="rId28"/>
    <p:sldId id="310" r:id="rId29"/>
    <p:sldId id="323" r:id="rId30"/>
    <p:sldId id="324" r:id="rId31"/>
    <p:sldId id="325" r:id="rId32"/>
    <p:sldId id="273" r:id="rId33"/>
    <p:sldId id="279" r:id="rId34"/>
    <p:sldId id="281" r:id="rId35"/>
    <p:sldId id="329" r:id="rId36"/>
    <p:sldId id="317" r:id="rId37"/>
    <p:sldId id="282" r:id="rId38"/>
    <p:sldId id="283" r:id="rId39"/>
    <p:sldId id="328" r:id="rId40"/>
    <p:sldId id="326" r:id="rId41"/>
    <p:sldId id="284" r:id="rId42"/>
    <p:sldId id="285" r:id="rId43"/>
    <p:sldId id="286" r:id="rId44"/>
    <p:sldId id="287" r:id="rId45"/>
    <p:sldId id="288" r:id="rId46"/>
    <p:sldId id="289" r:id="rId47"/>
    <p:sldId id="290" r:id="rId48"/>
    <p:sldId id="291" r:id="rId49"/>
    <p:sldId id="292" r:id="rId50"/>
    <p:sldId id="295" r:id="rId51"/>
    <p:sldId id="296" r:id="rId52"/>
    <p:sldId id="297" r:id="rId53"/>
    <p:sldId id="299" r:id="rId54"/>
    <p:sldId id="305" r:id="rId55"/>
    <p:sldId id="300" r:id="rId56"/>
  </p:sldIdLst>
  <p:sldSz cx="9144000" cy="5143500" type="screen16x9"/>
  <p:notesSz cx="6858000" cy="9144000"/>
  <p:embeddedFontLst>
    <p:embeddedFont>
      <p:font typeface="Arial Narrow" panose="020B0604020202020204" pitchFamily="34" charset="0"/>
      <p:regular r:id="rId58"/>
      <p:bold r:id="rId59"/>
      <p:italic r:id="rId60"/>
      <p:boldItalic r:id="rId61"/>
    </p:embeddedFont>
    <p:embeddedFont>
      <p:font typeface="Calibri" panose="020F0502020204030204" pitchFamily="34" charset="0"/>
      <p:regular r:id="rId62"/>
      <p:bold r:id="rId63"/>
      <p:italic r:id="rId64"/>
      <p:boldItalic r:id="rId65"/>
    </p:embeddedFont>
    <p:embeddedFont>
      <p:font typeface="Cambria Math" panose="02040503050406030204" pitchFamily="18" charset="0"/>
      <p:regular r:id="rId66"/>
    </p:embeddedFont>
    <p:embeddedFont>
      <p:font typeface="Franklin Gothic Book" panose="020B0503020102020204" pitchFamily="34" charset="0"/>
      <p:regular r:id="rId67"/>
      <p:italic r:id="rId68"/>
    </p:embeddedFont>
    <p:embeddedFont>
      <p:font typeface="Karla" pitchFamily="2" charset="77"/>
      <p:regular r:id="rId69"/>
      <p:bold r:id="rId70"/>
      <p:italic r:id="rId71"/>
      <p:boldItalic r:id="rId72"/>
    </p:embeddedFont>
    <p:embeddedFont>
      <p:font typeface="Lato" panose="020F0502020204030203" pitchFamily="34" charset="0"/>
      <p:regular r:id="rId73"/>
      <p:bold r:id="rId74"/>
      <p:italic r:id="rId75"/>
      <p:boldItalic r:id="rId76"/>
    </p:embeddedFont>
    <p:embeddedFont>
      <p:font typeface="Raleway" pitchFamily="2" charset="77"/>
      <p:regular r:id="rId77"/>
      <p:bold r:id="rId78"/>
      <p:italic r:id="rId79"/>
      <p:boldItalic r:id="rId80"/>
    </p:embeddedFont>
  </p:embeddedFontLst>
  <p:defaultTextStyle>
    <a:defPPr>
      <a:defRPr lang="en-CH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942"/>
    <p:restoredTop sz="94719"/>
  </p:normalViewPr>
  <p:slideViewPr>
    <p:cSldViewPr snapToGrid="0">
      <p:cViewPr varScale="1">
        <p:scale>
          <a:sx n="193" d="100"/>
          <a:sy n="193" d="100"/>
        </p:scale>
        <p:origin x="632" y="19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6.fntdata"/><Relationship Id="rId68" Type="http://schemas.openxmlformats.org/officeDocument/2006/relationships/font" Target="fonts/font11.fntdata"/><Relationship Id="rId84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font" Target="fonts/font1.fntdata"/><Relationship Id="rId74" Type="http://schemas.openxmlformats.org/officeDocument/2006/relationships/font" Target="fonts/font17.fntdata"/><Relationship Id="rId79" Type="http://schemas.openxmlformats.org/officeDocument/2006/relationships/font" Target="fonts/font22.fntdata"/><Relationship Id="rId5" Type="http://schemas.openxmlformats.org/officeDocument/2006/relationships/slide" Target="slides/slide4.xml"/><Relationship Id="rId61" Type="http://schemas.openxmlformats.org/officeDocument/2006/relationships/font" Target="fonts/font4.fntdata"/><Relationship Id="rId82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7.fntdata"/><Relationship Id="rId69" Type="http://schemas.openxmlformats.org/officeDocument/2006/relationships/font" Target="fonts/font12.fntdata"/><Relationship Id="rId77" Type="http://schemas.openxmlformats.org/officeDocument/2006/relationships/font" Target="fonts/font20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5.fntdata"/><Relationship Id="rId80" Type="http://schemas.openxmlformats.org/officeDocument/2006/relationships/font" Target="fonts/font23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2.fntdata"/><Relationship Id="rId67" Type="http://schemas.openxmlformats.org/officeDocument/2006/relationships/font" Target="fonts/font10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5.fntdata"/><Relationship Id="rId70" Type="http://schemas.openxmlformats.org/officeDocument/2006/relationships/font" Target="fonts/font13.fntdata"/><Relationship Id="rId75" Type="http://schemas.openxmlformats.org/officeDocument/2006/relationships/font" Target="fonts/font18.fntdata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3.fntdata"/><Relationship Id="rId65" Type="http://schemas.openxmlformats.org/officeDocument/2006/relationships/font" Target="fonts/font8.fntdata"/><Relationship Id="rId73" Type="http://schemas.openxmlformats.org/officeDocument/2006/relationships/font" Target="fonts/font16.fntdata"/><Relationship Id="rId78" Type="http://schemas.openxmlformats.org/officeDocument/2006/relationships/font" Target="fonts/font21.fntdata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19.fntdata"/><Relationship Id="rId7" Type="http://schemas.openxmlformats.org/officeDocument/2006/relationships/slide" Target="slides/slide6.xml"/><Relationship Id="rId71" Type="http://schemas.openxmlformats.org/officeDocument/2006/relationships/font" Target="fonts/font14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763fa506f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763fa506f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6dd3852867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6dd3852867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6dd3852867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6dd3852867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6dd3852867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6dd3852867_0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6dd3852867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6dd3852867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6dd3852867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6dd3852867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6dd3852867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6dd3852867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6dd3852867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6dd3852867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6dd3852867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6dd3852867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6dd3852867_0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6dd3852867_0_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6dd3852867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6dd3852867_0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76452e3b1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76452e3b13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6dd3852867_0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6dd3852867_0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6dd3852867_0_1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6dd3852867_0_1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6dd3852867_0_1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6dd3852867_0_1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6dd3852867_0_2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6dd3852867_0_2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6dd3852867_0_5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6dd3852867_0_5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6dd3852867_0_5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6dd3852867_0_5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6dd3852867_0_5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6dd3852867_0_5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76452e3b13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76452e3b13_0_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76452e3b13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76452e3b13_0_2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76452e3b13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76452e3b13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6dd385286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6dd385286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76452e3b13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76452e3b13_0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6dd3852867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6dd3852867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6dd3852867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6dd3852867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4C3447-B0F6-F0D5-7653-F27C2504EA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139723-5E46-2E1A-5D27-B64D1C6218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210E08-A48A-AB28-ECB1-03B6AA7C10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FCE59-ED68-1145-BEA5-66C22E95295E}" type="datetimeFigureOut">
              <a:t>15.08.22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B726A2-6ADD-A115-D781-B4207DBFBB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30DA7E-4E26-BE86-CE14-5AF9FE4A8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786308263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F8A8BC-7271-F02F-276C-00C6F0027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021AF4F-9DD0-37B4-6315-56EA12B670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0AAC8D-DAB8-E0CF-3D96-01880C7BB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FCE59-ED68-1145-BEA5-66C22E95295E}" type="datetimeFigureOut">
              <a:t>15.08.22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20D502-1103-6C64-C5D1-8C17B17279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B2EB52-1705-E5BC-C1D5-2901AFA92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19344445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F9279FD-8BFA-E047-47E0-0FEB5975CB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34073D-B3D3-6B38-C8AF-2365CBEB92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C319FD-76FB-ACFB-7E25-3B7E8321A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FCE59-ED68-1145-BEA5-66C22E95295E}" type="datetimeFigureOut">
              <a:t>15.08.22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32E4A3-8F7F-75EC-FA98-68597E6990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C2F659-5AE3-A70C-86EA-BED6180FA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14136768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377081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0">
  <p:cSld name="Title Only 0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5"/>
          <p:cNvSpPr txBox="1">
            <a:spLocks noGrp="1"/>
          </p:cNvSpPr>
          <p:nvPr>
            <p:ph type="title"/>
          </p:nvPr>
        </p:nvSpPr>
        <p:spPr>
          <a:xfrm>
            <a:off x="375223" y="266614"/>
            <a:ext cx="7567500" cy="2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500" tIns="41500" rIns="41500" bIns="415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600"/>
              <a:buFont typeface="Karla"/>
              <a:buNone/>
              <a:defRPr sz="1900" b="1" i="0" u="none" strike="noStrike" cap="non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600"/>
              <a:buFont typeface="Karla"/>
              <a:buNone/>
              <a:defRPr sz="1900" b="1" i="0" u="none" strike="noStrike" cap="non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600"/>
              <a:buFont typeface="Karla"/>
              <a:buNone/>
              <a:defRPr sz="1900" b="1" i="0" u="none" strike="noStrike" cap="non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600"/>
              <a:buFont typeface="Karla"/>
              <a:buNone/>
              <a:defRPr sz="1900" b="1" i="0" u="none" strike="noStrike" cap="non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600"/>
              <a:buFont typeface="Karla"/>
              <a:buNone/>
              <a:defRPr sz="1900" b="1" i="0" u="none" strike="noStrike" cap="non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600"/>
              <a:buFont typeface="Karla"/>
              <a:buNone/>
              <a:defRPr sz="1900" b="1" i="0" u="none" strike="noStrike" cap="non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600"/>
              <a:buFont typeface="Karla"/>
              <a:buNone/>
              <a:defRPr sz="1900" b="1" i="0" u="none" strike="noStrike" cap="non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600"/>
              <a:buFont typeface="Karla"/>
              <a:buNone/>
              <a:defRPr sz="1900" b="1" i="0" u="none" strike="noStrike" cap="non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600"/>
              <a:buFont typeface="Karla"/>
              <a:buNone/>
              <a:defRPr sz="1900" b="1" i="0" u="none" strike="noStrike" cap="non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endParaRPr/>
          </a:p>
        </p:txBody>
      </p:sp>
      <p:sp>
        <p:nvSpPr>
          <p:cNvPr id="117" name="Google Shape;117;p15"/>
          <p:cNvSpPr txBox="1">
            <a:spLocks noGrp="1"/>
          </p:cNvSpPr>
          <p:nvPr>
            <p:ph type="sldNum" idx="12"/>
          </p:nvPr>
        </p:nvSpPr>
        <p:spPr>
          <a:xfrm>
            <a:off x="8686423" y="4918793"/>
            <a:ext cx="185700" cy="1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50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000"/>
              <a:buFont typeface="Karla"/>
              <a:buNone/>
              <a:defRPr sz="1000" b="1" i="0" u="none" strike="noStrike" cap="non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1pPr>
            <a:lvl2pPr marL="0" marR="0" lvl="1" indent="50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000"/>
              <a:buFont typeface="Karla"/>
              <a:buNone/>
              <a:defRPr sz="1000" b="1" i="0" u="none" strike="noStrike" cap="non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2pPr>
            <a:lvl3pPr marL="0" marR="0" lvl="2" indent="50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000"/>
              <a:buFont typeface="Karla"/>
              <a:buNone/>
              <a:defRPr sz="1000" b="1" i="0" u="none" strike="noStrike" cap="non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3pPr>
            <a:lvl4pPr marL="0" marR="0" lvl="3" indent="50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000"/>
              <a:buFont typeface="Karla"/>
              <a:buNone/>
              <a:defRPr sz="1000" b="1" i="0" u="none" strike="noStrike" cap="non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4pPr>
            <a:lvl5pPr marL="0" marR="0" lvl="4" indent="50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000"/>
              <a:buFont typeface="Karla"/>
              <a:buNone/>
              <a:defRPr sz="1000" b="1" i="0" u="none" strike="noStrike" cap="non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5pPr>
            <a:lvl6pPr marL="0" marR="0" lvl="5" indent="50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000"/>
              <a:buFont typeface="Karla"/>
              <a:buNone/>
              <a:defRPr sz="1000" b="1" i="0" u="none" strike="noStrike" cap="non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000"/>
              <a:buFont typeface="Karla"/>
              <a:buNone/>
              <a:defRPr sz="1000" b="1" i="0" u="none" strike="noStrike" cap="non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000"/>
              <a:buFont typeface="Karla"/>
              <a:buNone/>
              <a:defRPr sz="1000" b="1" i="0" u="none" strike="noStrike" cap="non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8pPr>
            <a:lvl9pPr marL="0" marR="0" lvl="8" indent="50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000"/>
              <a:buFont typeface="Karla"/>
              <a:buNone/>
              <a:defRPr sz="1000" b="1" i="0" u="none" strike="noStrike" cap="non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pPr marL="0" lvl="0" indent="5080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804107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305016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B08CA-B4A0-7774-F40D-9999D0BCA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9A3CBF-5145-B96A-0D4D-E698F2C364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612BF4-37BB-7B06-7673-A0A29C1E8B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FCE59-ED68-1145-BEA5-66C22E95295E}" type="datetimeFigureOut">
              <a:t>15.08.22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26B9BE-49D0-9F8E-C0C0-F69AB72B06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06DBB6-A2BC-DAB6-AF82-A6B0B9F08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53060257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1A038-13FC-14CD-564F-22E956AD2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3A331A-86A1-3AB5-07D7-351950D653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0B7967-8998-30AA-B036-E8BCC69C19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FCE59-ED68-1145-BEA5-66C22E95295E}" type="datetimeFigureOut">
              <a:t>15.08.22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5C0E01-5D61-5557-19B3-D5C3B19BF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40025B-44E7-2741-7EB6-FD1979661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222631827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351330-7233-03DE-14BD-C0B391535F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F3E178-890D-148C-159B-A4AA099AD2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8FE0E4-4AE6-9597-2501-9902E5F53F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E98D6E-6128-A60B-3C84-B4716F9B5C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FCE59-ED68-1145-BEA5-66C22E95295E}" type="datetimeFigureOut">
              <a:t>15.08.22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610A78-41E8-7365-2272-B0C9D98F6F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AF1D7B-8382-5466-58E8-B0B9BCE24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800708945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7999F-ABBD-A26F-443F-3956CDB52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5532F9-5012-0CEF-B164-6766E67453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4E1153-5C16-24DE-1CD2-BDBC86AFA0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3E2454-B65C-6898-F2D6-1180B0D0B2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379F4E5-D3D8-D6F7-0C38-A494749642D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0AA1123-7B3F-7592-F417-C552122FB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FCE59-ED68-1145-BEA5-66C22E95295E}" type="datetimeFigureOut">
              <a:t>15.08.22</a:t>
            </a:fld>
            <a:endParaRPr lang="en-C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EFDA411-A721-3E9B-E705-C1AE96FF18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E040E71-C48F-578D-2D0A-6433389F2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814663872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BC4FA-75E1-59FF-8767-009C3DA87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5FD68C8-A5E7-2861-6722-BCA4B1C972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FCE59-ED68-1145-BEA5-66C22E95295E}" type="datetimeFigureOut">
              <a:t>15.08.22</a:t>
            </a:fld>
            <a:endParaRPr lang="en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D02712-3074-00D0-68F8-943183F299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5FD2C2-D499-48CE-AC1B-90B9B0F0A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32521219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F07CD8A-6DD1-DA9E-8CA3-CB69EE5F20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FCE59-ED68-1145-BEA5-66C22E95295E}" type="datetimeFigureOut">
              <a:t>15.08.22</a:t>
            </a:fld>
            <a:endParaRPr lang="en-C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84DE98A-E748-8D99-B7B8-E76635C831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C2F601-1072-D7E4-7FE9-446DD655D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2487685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03384-76F9-FEDA-BED1-4B94693848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7336B6-D1C6-09F5-0B08-F3C3706BC1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293C86-F587-44DB-34E7-2685C3F997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82A5A8-643B-07C3-4213-15DD674EA4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FCE59-ED68-1145-BEA5-66C22E95295E}" type="datetimeFigureOut">
              <a:t>15.08.22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2B686B-38AB-087F-C952-289E41D872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0E64ED-5080-5F3E-7124-C97B03E97B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62954381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339780-0E79-C392-3C93-EE87DB314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9322BAA-DC96-87FA-9ADC-DBC8D5CAE13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4FD41F-E20F-BAB2-36E2-93F9AE2595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61D1C2-3802-70C1-FDF9-009ACA370D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FCE59-ED68-1145-BEA5-66C22E95295E}" type="datetimeFigureOut">
              <a:t>15.08.22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9F4547-B40B-B61E-8BB4-57D5098A74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01357B-44EE-2B18-3D00-D14BEA14B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157491241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F8B44EA-2FE7-BEC3-614F-B5EE3CF55B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CC288E-6383-BDE1-9067-4994D727C0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FF8E38-701F-2151-343D-205275F687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0" i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383FCE59-ED68-1145-BEA5-66C22E95295E}" type="datetimeFigureOut">
              <a:rPr lang="en-CH"/>
              <a:pPr/>
              <a:t>20.08.22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705E1F-73B2-5B80-A5F2-A282442495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0" i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9C31D7-966E-973F-D5CC-573AC84CB6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0" i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00000000-1234-1234-1234-123412341234}" type="slidenum">
              <a:rPr lang="en"/>
              <a:pPr/>
              <a:t>‹#›</a:t>
            </a:fld>
            <a:endParaRPr lang="e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5149550-2844-26C3-AEB7-3BD213F8F3E2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7017026" y="127396"/>
            <a:ext cx="2000250" cy="17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2134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  <p:sldLayoutId id="2147483677" r:id="rId14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b="0" i="0" kern="1200">
          <a:solidFill>
            <a:schemeClr val="tx1"/>
          </a:solidFill>
          <a:latin typeface="Arial" panose="020B0604020202020204" pitchFamily="34" charset="0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H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://www.deepideas.net/deep-learning-from-scratch-i-computational-graphs/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13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emf"/><Relationship Id="rId4" Type="http://schemas.openxmlformats.org/officeDocument/2006/relationships/image" Target="../media/image40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emf"/><Relationship Id="rId4" Type="http://schemas.openxmlformats.org/officeDocument/2006/relationships/image" Target="../media/image40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1.emf"/><Relationship Id="rId4" Type="http://schemas.openxmlformats.org/officeDocument/2006/relationships/image" Target="../media/image40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1.emf"/><Relationship Id="rId4" Type="http://schemas.openxmlformats.org/officeDocument/2006/relationships/image" Target="../media/image40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7" Type="http://schemas.openxmlformats.org/officeDocument/2006/relationships/image" Target="../media/image45.png"/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1.emf"/><Relationship Id="rId4" Type="http://schemas.openxmlformats.org/officeDocument/2006/relationships/image" Target="../media/image40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tasciencecentral.com/alternatives-to-the-gradient-descent-algorithm/" TargetMode="External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://adl.toelt.ai/gradientDescent/Gradient_descent_developed_from_scratch.html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enfrederickson.com/numerical-optimization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machinelearningmastery.com/dropout-for-regularizing-deep-neural-networks/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7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hyperlink" Target="https://playground.tensorflow.org/" TargetMode="Externa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40;p18">
            <a:extLst>
              <a:ext uri="{FF2B5EF4-FFF2-40B4-BE49-F238E27FC236}">
                <a16:creationId xmlns:a16="http://schemas.microsoft.com/office/drawing/2014/main" id="{7F5A3122-3E3A-CD45-6D2C-F293F7210016}"/>
              </a:ext>
            </a:extLst>
          </p:cNvPr>
          <p:cNvSpPr txBox="1">
            <a:spLocks/>
          </p:cNvSpPr>
          <p:nvPr/>
        </p:nvSpPr>
        <p:spPr>
          <a:xfrm>
            <a:off x="727950" y="1053548"/>
            <a:ext cx="7688100" cy="1274135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GB" sz="3500">
                <a:latin typeface="Arial" panose="020B0604020202020204" pitchFamily="34" charset="0"/>
              </a:rPr>
              <a:t>Neural Networks Introduction</a:t>
            </a:r>
            <a:br>
              <a:rPr lang="en-GB" sz="3500">
                <a:latin typeface="Arial" panose="020B0604020202020204" pitchFamily="34" charset="0"/>
              </a:rPr>
            </a:br>
            <a:r>
              <a:rPr lang="en-GB" sz="3500">
                <a:latin typeface="Arial" panose="020B0604020202020204" pitchFamily="34" charset="0"/>
              </a:rPr>
              <a:t>@DETERMINED 2022 Workshop</a:t>
            </a:r>
          </a:p>
        </p:txBody>
      </p:sp>
      <p:sp>
        <p:nvSpPr>
          <p:cNvPr id="5" name="Google Shape;141;p18">
            <a:extLst>
              <a:ext uri="{FF2B5EF4-FFF2-40B4-BE49-F238E27FC236}">
                <a16:creationId xmlns:a16="http://schemas.microsoft.com/office/drawing/2014/main" id="{483CA9A4-68E8-EA01-231B-927598F3571C}"/>
              </a:ext>
            </a:extLst>
          </p:cNvPr>
          <p:cNvSpPr txBox="1">
            <a:spLocks/>
          </p:cNvSpPr>
          <p:nvPr/>
        </p:nvSpPr>
        <p:spPr>
          <a:xfrm>
            <a:off x="727950" y="3950879"/>
            <a:ext cx="7688100" cy="9795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GB" sz="2200">
                <a:latin typeface="Arial" panose="020B0604020202020204" pitchFamily="34" charset="0"/>
              </a:rPr>
              <a:t>Dr. U. Michelucci (TOELT)</a:t>
            </a:r>
          </a:p>
        </p:txBody>
      </p:sp>
      <p:pic>
        <p:nvPicPr>
          <p:cNvPr id="6" name="Picture 5" descr="Icon&#10;&#10;Description automatically generated with low confidence">
            <a:extLst>
              <a:ext uri="{FF2B5EF4-FFF2-40B4-BE49-F238E27FC236}">
                <a16:creationId xmlns:a16="http://schemas.microsoft.com/office/drawing/2014/main" id="{C9C9FA5F-9009-AE74-7789-7AE4C150D5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8038"/>
            <a:ext cx="775252" cy="77525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7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3" descr="Neuron system in 3D rendering">
            <a:extLst>
              <a:ext uri="{FF2B5EF4-FFF2-40B4-BE49-F238E27FC236}">
                <a16:creationId xmlns:a16="http://schemas.microsoft.com/office/drawing/2014/main" id="{241EA15A-E943-C081-B3DF-76B8D25968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14" t="369" r="12066"/>
          <a:stretch/>
        </p:blipFill>
        <p:spPr>
          <a:xfrm>
            <a:off x="2642616" y="10"/>
            <a:ext cx="6501384" cy="5143490"/>
          </a:xfrm>
          <a:prstGeom prst="rect">
            <a:avLst/>
          </a:prstGeom>
        </p:spPr>
      </p:pic>
      <p:sp>
        <p:nvSpPr>
          <p:cNvPr id="16" name="Rectangle 9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7004404" cy="51435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3C51FE-6B97-0B90-B5AD-A518FE26CC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485" y="841772"/>
            <a:ext cx="3017520" cy="24031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/>
            <a:r>
              <a:rPr lang="en-US" sz="3600">
                <a:cs typeface="Arial" panose="020B0604020202020204" pitchFamily="34" charset="0"/>
              </a:rPr>
              <a:t>Structure of a neuron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69941" y="260093"/>
            <a:ext cx="109728" cy="5280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0771" y="3410190"/>
            <a:ext cx="2983230" cy="13716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261379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081CBC-D3D1-721E-E33A-42B537AA0A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/>
              <a:t>A neuron without details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C0BECD-E9A9-2D68-019B-D7527EABED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3725" y="1453339"/>
            <a:ext cx="4776550" cy="2542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9471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0"/>
          <p:cNvSpPr txBox="1">
            <a:spLocks noGrp="1"/>
          </p:cNvSpPr>
          <p:nvPr>
            <p:ph type="title"/>
          </p:nvPr>
        </p:nvSpPr>
        <p:spPr>
          <a:xfrm>
            <a:off x="727650" y="397877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Simplest network possible</a:t>
            </a:r>
            <a:endParaRPr/>
          </a:p>
        </p:txBody>
      </p:sp>
      <p:sp>
        <p:nvSpPr>
          <p:cNvPr id="157" name="Google Shape;157;p2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b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12</a:t>
            </a:fld>
            <a:endParaRPr b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8" name="Google Shape;158;p20"/>
          <p:cNvSpPr txBox="1"/>
          <p:nvPr/>
        </p:nvSpPr>
        <p:spPr>
          <a:xfrm>
            <a:off x="766900" y="1033589"/>
            <a:ext cx="6860400" cy="46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500" tIns="41500" rIns="41500" bIns="41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The simplest neural network that we can create is made of one single neuron.</a:t>
            </a:r>
            <a:endParaRPr sz="1600"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  <p:pic>
        <p:nvPicPr>
          <p:cNvPr id="159" name="Google Shape;15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5051" y="1588092"/>
            <a:ext cx="4034901" cy="216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0"/>
          <p:cNvSpPr txBox="1"/>
          <p:nvPr/>
        </p:nvSpPr>
        <p:spPr>
          <a:xfrm>
            <a:off x="4813300" y="4777534"/>
            <a:ext cx="3873000" cy="2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500" tIns="41500" rIns="41500" bIns="41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Source:Umberto Michelucci, Applied Deep Learning - A Case-Based Approach to Understanding Deep Neural Networks, APRESS 2018</a:t>
            </a:r>
            <a:endParaRPr sz="800"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  <p:pic>
        <p:nvPicPr>
          <p:cNvPr id="161" name="Google Shape;16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10070" y="3847697"/>
            <a:ext cx="6523860" cy="94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1"/>
          <p:cNvSpPr txBox="1">
            <a:spLocks noGrp="1"/>
          </p:cNvSpPr>
          <p:nvPr>
            <p:ph type="title"/>
          </p:nvPr>
        </p:nvSpPr>
        <p:spPr>
          <a:xfrm>
            <a:off x="727650" y="61667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Computational Steps of a single neuron</a:t>
            </a:r>
            <a:endParaRPr/>
          </a:p>
        </p:txBody>
      </p:sp>
      <p:sp>
        <p:nvSpPr>
          <p:cNvPr id="167" name="Google Shape;167;p2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b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13</a:t>
            </a:fld>
            <a:endParaRPr b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8" name="Google Shape;168;p21"/>
          <p:cNvSpPr txBox="1"/>
          <p:nvPr/>
        </p:nvSpPr>
        <p:spPr>
          <a:xfrm>
            <a:off x="4813300" y="4701334"/>
            <a:ext cx="3873000" cy="2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500" tIns="41500" rIns="41500" bIns="41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Source:Umberto Michelucci, Applied Deep Learning - A Case-Based Approach to Understanding Deep Neural Networks, APRESS 2018</a:t>
            </a:r>
            <a:endParaRPr sz="800"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  <p:pic>
        <p:nvPicPr>
          <p:cNvPr id="169" name="Google Shape;16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7772" y="1691494"/>
            <a:ext cx="5828456" cy="219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D7E52-2FDA-6F53-B7AE-F96FD98087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13790"/>
            <a:ext cx="7886700" cy="994172"/>
          </a:xfrm>
        </p:spPr>
        <p:txBody>
          <a:bodyPr/>
          <a:lstStyle/>
          <a:p>
            <a:r>
              <a:rPr lang="en-CH"/>
              <a:t>Components of a neuron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7E38BCA-9EC0-4077-EC03-CBBCAEBF2E1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107962"/>
                <a:ext cx="7886700" cy="3263504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CH"/>
                  <a:t>A neuron has two main components:</a:t>
                </a:r>
              </a:p>
              <a:p>
                <a:pPr marL="0" indent="0">
                  <a:buNone/>
                </a:pPr>
                <a:endParaRPr lang="en-CH"/>
              </a:p>
              <a:p>
                <a:r>
                  <a:rPr lang="en-CH"/>
                  <a:t>The weights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CH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CH" b="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de-CH" b="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CH"/>
                  <a:t>) (the bias </a:t>
                </a:r>
                <a14:m>
                  <m:oMath xmlns:m="http://schemas.openxmlformats.org/officeDocument/2006/math">
                    <m:r>
                      <a:rPr lang="de-CH" b="0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CH"/>
                  <a:t> is sometime included in the weights)</a:t>
                </a:r>
              </a:p>
              <a:p>
                <a:r>
                  <a:rPr lang="en-CH"/>
                  <a:t>The </a:t>
                </a:r>
                <a:r>
                  <a:rPr lang="en-CH" i="1"/>
                  <a:t>activation function</a:t>
                </a:r>
                <a:r>
                  <a:rPr lang="en-CH"/>
                  <a:t> (the </a:t>
                </a:r>
                <a14:m>
                  <m:oMath xmlns:m="http://schemas.openxmlformats.org/officeDocument/2006/math">
                    <m:r>
                      <a:rPr lang="de-CH" b="0" i="1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CH"/>
                  <a:t> in the previous slide)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7E38BCA-9EC0-4077-EC03-CBBCAEBF2E1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107962"/>
                <a:ext cx="7886700" cy="3263504"/>
              </a:xfrm>
              <a:blipFill>
                <a:blip r:embed="rId2"/>
                <a:stretch>
                  <a:fillRect l="-804" t="-1938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4CD503AC-2EE9-6212-B2FE-C5B3EEC78F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0201" y="3304135"/>
            <a:ext cx="5718357" cy="171843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CB3CDC8-9C1C-8E19-2F7F-51AF7535BE25}"/>
              </a:ext>
            </a:extLst>
          </p:cNvPr>
          <p:cNvSpPr txBox="1"/>
          <p:nvPr/>
        </p:nvSpPr>
        <p:spPr>
          <a:xfrm rot="16200000">
            <a:off x="6226718" y="2105285"/>
            <a:ext cx="557295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50">
                <a:latin typeface="Arial" panose="020B0604020202020204" pitchFamily="34" charset="0"/>
              </a:rPr>
              <a:t>U. Michelucci, </a:t>
            </a:r>
            <a:r>
              <a:rPr lang="en-GB" sz="1050" i="1">
                <a:latin typeface="Arial" panose="020B0604020202020204" pitchFamily="34" charset="0"/>
              </a:rPr>
              <a:t>Applied Deep Learning with TensorFlow 2</a:t>
            </a:r>
            <a:r>
              <a:rPr lang="en-GB" sz="1050">
                <a:latin typeface="Arial" panose="020B0604020202020204" pitchFamily="34" charset="0"/>
              </a:rPr>
              <a:t>, Springer Nature, 2022</a:t>
            </a:r>
          </a:p>
        </p:txBody>
      </p:sp>
    </p:spTree>
    <p:extLst>
      <p:ext uri="{BB962C8B-B14F-4D97-AF65-F5344CB8AC3E}">
        <p14:creationId xmlns:p14="http://schemas.microsoft.com/office/powerpoint/2010/main" val="26737096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E81BA61-A64D-9FC5-26F7-3F1003DF930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75292" y="97684"/>
                <a:ext cx="7886700" cy="627435"/>
              </a:xfrm>
            </p:spPr>
            <p:txBody>
              <a:bodyPr/>
              <a:lstStyle/>
              <a:p>
                <a:r>
                  <a:rPr lang="en-CH"/>
                  <a:t>Activation Functions (</a:t>
                </a:r>
                <a14:m>
                  <m:oMath xmlns:m="http://schemas.openxmlformats.org/officeDocument/2006/math">
                    <m:r>
                      <a:rPr lang="de-CH" b="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de-CH" b="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de-CH" b="0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de-CH" b="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CH"/>
                  <a:t>)</a:t>
                </a:r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E81BA61-A64D-9FC5-26F7-3F1003DF930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75292" y="97684"/>
                <a:ext cx="7886700" cy="627435"/>
              </a:xfrm>
              <a:blipFill>
                <a:blip r:embed="rId2"/>
                <a:stretch>
                  <a:fillRect l="-2087" t="-13725" b="-27451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481D203D-D5FE-EC53-0783-04FA6498DE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512" y="1523579"/>
            <a:ext cx="3900396" cy="28352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6213E21-927C-8F18-FEA2-3527AEF8B6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2185" y="4103274"/>
            <a:ext cx="2921000" cy="9271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DAE8669-CBD8-6D34-6003-FCA15C22D7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7172" y="4358837"/>
            <a:ext cx="2159000" cy="622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4D3E4DD-FA73-0235-5BB5-FB1030B26D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0" y="1460117"/>
            <a:ext cx="3947731" cy="283525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7FD5A72-94A6-055A-2592-8608AF066F6B}"/>
              </a:ext>
            </a:extLst>
          </p:cNvPr>
          <p:cNvSpPr txBox="1"/>
          <p:nvPr/>
        </p:nvSpPr>
        <p:spPr>
          <a:xfrm>
            <a:off x="2011515" y="1090785"/>
            <a:ext cx="910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/>
              <a:t>Identity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5EF7CAB-C3B2-28DD-2BE3-FA0705C79632}"/>
              </a:ext>
            </a:extLst>
          </p:cNvPr>
          <p:cNvSpPr txBox="1"/>
          <p:nvPr/>
        </p:nvSpPr>
        <p:spPr>
          <a:xfrm>
            <a:off x="6397817" y="1154247"/>
            <a:ext cx="93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/>
              <a:t>Sigmoid</a:t>
            </a:r>
          </a:p>
        </p:txBody>
      </p:sp>
    </p:spTree>
    <p:extLst>
      <p:ext uri="{BB962C8B-B14F-4D97-AF65-F5344CB8AC3E}">
        <p14:creationId xmlns:p14="http://schemas.microsoft.com/office/powerpoint/2010/main" val="10230950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E81BA61-A64D-9FC5-26F7-3F1003DF930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75292" y="97684"/>
                <a:ext cx="7886700" cy="627435"/>
              </a:xfrm>
            </p:spPr>
            <p:txBody>
              <a:bodyPr/>
              <a:lstStyle/>
              <a:p>
                <a:r>
                  <a:rPr lang="en-CH"/>
                  <a:t>Activation Functions (</a:t>
                </a:r>
                <a14:m>
                  <m:oMath xmlns:m="http://schemas.openxmlformats.org/officeDocument/2006/math">
                    <m:r>
                      <a:rPr lang="de-CH" b="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de-CH" b="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de-CH" b="0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de-CH" b="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CH"/>
                  <a:t>)</a:t>
                </a:r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E81BA61-A64D-9FC5-26F7-3F1003DF930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75292" y="97684"/>
                <a:ext cx="7886700" cy="627435"/>
              </a:xfrm>
              <a:blipFill>
                <a:blip r:embed="rId2"/>
                <a:stretch>
                  <a:fillRect l="-2087" t="-13725" b="-27451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17FD5A72-94A6-055A-2592-8608AF066F6B}"/>
              </a:ext>
            </a:extLst>
          </p:cNvPr>
          <p:cNvSpPr txBox="1"/>
          <p:nvPr/>
        </p:nvSpPr>
        <p:spPr>
          <a:xfrm>
            <a:off x="1607680" y="1154247"/>
            <a:ext cx="19964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/>
              <a:t>Hyperbolic Tangent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5EF7CAB-C3B2-28DD-2BE3-FA0705C79632}"/>
              </a:ext>
            </a:extLst>
          </p:cNvPr>
          <p:cNvSpPr txBox="1"/>
          <p:nvPr/>
        </p:nvSpPr>
        <p:spPr>
          <a:xfrm>
            <a:off x="5102540" y="1154246"/>
            <a:ext cx="2763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/>
              <a:t>ReLU (Rectified Linear Unit)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F3E7FAB-52AC-9E35-9FC2-3F82C60D68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1781" y="4418251"/>
            <a:ext cx="1888243" cy="6121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0CD8E72-CF6E-251C-9306-BC14A91826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254" y="1581725"/>
            <a:ext cx="3823200" cy="271491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FA582E3-CB0E-2E5E-EFC3-D218DCF191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28693" y="4416984"/>
            <a:ext cx="2311400" cy="5461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EFEF466-3A26-EEC0-8A2E-953BB5ABA2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0" y="1660349"/>
            <a:ext cx="3449023" cy="2619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150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E81BA61-A64D-9FC5-26F7-3F1003DF930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75292" y="97684"/>
                <a:ext cx="7886700" cy="627435"/>
              </a:xfrm>
            </p:spPr>
            <p:txBody>
              <a:bodyPr/>
              <a:lstStyle/>
              <a:p>
                <a:r>
                  <a:rPr lang="en-CH"/>
                  <a:t>Activation Functions (</a:t>
                </a:r>
                <a14:m>
                  <m:oMath xmlns:m="http://schemas.openxmlformats.org/officeDocument/2006/math">
                    <m:r>
                      <a:rPr lang="de-CH" b="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de-CH" b="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de-CH" b="0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de-CH" b="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CH"/>
                  <a:t>)</a:t>
                </a:r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E81BA61-A64D-9FC5-26F7-3F1003DF930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75292" y="97684"/>
                <a:ext cx="7886700" cy="627435"/>
              </a:xfrm>
              <a:blipFill>
                <a:blip r:embed="rId2"/>
                <a:stretch>
                  <a:fillRect l="-2087" t="-13725" b="-27451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49753341-5E89-8673-202D-C11F1C940832}"/>
              </a:ext>
            </a:extLst>
          </p:cNvPr>
          <p:cNvSpPr txBox="1"/>
          <p:nvPr/>
        </p:nvSpPr>
        <p:spPr>
          <a:xfrm>
            <a:off x="377687" y="1477617"/>
            <a:ext cx="789829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000">
                <a:latin typeface="Arial" panose="020B0604020202020204" pitchFamily="34" charset="0"/>
                <a:cs typeface="Arial" panose="020B0604020202020204" pitchFamily="34" charset="0"/>
              </a:rPr>
              <a:t>Many others:</a:t>
            </a:r>
          </a:p>
          <a:p>
            <a:endParaRPr lang="en-CH" sz="2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H" sz="2000">
                <a:latin typeface="Arial" panose="020B0604020202020204" pitchFamily="34" charset="0"/>
                <a:cs typeface="Arial" panose="020B0604020202020204" pitchFamily="34" charset="0"/>
              </a:rPr>
              <a:t>Leaky ReLU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H" sz="2000">
                <a:latin typeface="Arial" panose="020B0604020202020204" pitchFamily="34" charset="0"/>
                <a:cs typeface="Arial" panose="020B0604020202020204" pitchFamily="34" charset="0"/>
              </a:rPr>
              <a:t>Swish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H" sz="2000">
                <a:latin typeface="Arial" panose="020B0604020202020204" pitchFamily="34" charset="0"/>
                <a:cs typeface="Arial" panose="020B0604020202020204" pitchFamily="34" charset="0"/>
              </a:rPr>
              <a:t>ArcTan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H" sz="2000">
                <a:latin typeface="Arial" panose="020B0604020202020204" pitchFamily="34" charset="0"/>
                <a:cs typeface="Arial" panose="020B0604020202020204" pitchFamily="34" charset="0"/>
              </a:rPr>
              <a:t>Exponential Linear Unit (ELU)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H" sz="2000">
                <a:latin typeface="Arial" panose="020B0604020202020204" pitchFamily="34" charset="0"/>
                <a:cs typeface="Arial" panose="020B0604020202020204" pitchFamily="34" charset="0"/>
              </a:rPr>
              <a:t>Softplus</a:t>
            </a:r>
          </a:p>
          <a:p>
            <a:endParaRPr lang="en-CH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53629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3"/>
          <p:cNvSpPr txBox="1">
            <a:spLocks noGrp="1"/>
          </p:cNvSpPr>
          <p:nvPr>
            <p:ph type="title"/>
          </p:nvPr>
        </p:nvSpPr>
        <p:spPr>
          <a:xfrm>
            <a:off x="375223" y="148595"/>
            <a:ext cx="7567500" cy="295800"/>
          </a:xfrm>
          <a:prstGeom prst="rect">
            <a:avLst/>
          </a:prstGeom>
        </p:spPr>
        <p:txBody>
          <a:bodyPr spcFirstLastPara="1" wrap="square" lIns="41500" tIns="41500" rIns="41500" bIns="41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same network seen as a computational graph</a:t>
            </a:r>
            <a:endParaRPr/>
          </a:p>
        </p:txBody>
      </p:sp>
      <p:sp>
        <p:nvSpPr>
          <p:cNvPr id="187" name="Google Shape;187;p2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50800" algn="l" rtl="0"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000"/>
              <a:buFont typeface="Karla"/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pic>
        <p:nvPicPr>
          <p:cNvPr id="188" name="Google Shape;18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5792" y="1648157"/>
            <a:ext cx="6836951" cy="2970716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3"/>
          <p:cNvSpPr txBox="1"/>
          <p:nvPr/>
        </p:nvSpPr>
        <p:spPr>
          <a:xfrm>
            <a:off x="4999125" y="4692109"/>
            <a:ext cx="3873000" cy="2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500" tIns="41500" rIns="41500" bIns="41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Source:Umberto Michelucci, Applied Deep Learning - A Case-Based Approach to Understanding Deep Neural Networks, APRESS 2018</a:t>
            </a:r>
            <a:endParaRPr sz="800"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  <p:sp>
        <p:nvSpPr>
          <p:cNvPr id="190" name="Google Shape;190;p23"/>
          <p:cNvSpPr txBox="1"/>
          <p:nvPr/>
        </p:nvSpPr>
        <p:spPr>
          <a:xfrm>
            <a:off x="375226" y="662702"/>
            <a:ext cx="8586000" cy="10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500" tIns="41500" rIns="41500" bIns="41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747474"/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A computational graph is a directed graph where the nodes correspond to </a:t>
            </a:r>
            <a:r>
              <a:rPr lang="en" sz="1400">
                <a:solidFill>
                  <a:srgbClr val="747474"/>
                </a:solidFill>
                <a:latin typeface="Arial" panose="020B0604020202020204" pitchFamily="34" charset="0"/>
              </a:rPr>
              <a:t>operations</a:t>
            </a:r>
            <a:r>
              <a:rPr lang="en" sz="1400">
                <a:solidFill>
                  <a:srgbClr val="747474"/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 or </a:t>
            </a:r>
            <a:r>
              <a:rPr lang="en" sz="1400">
                <a:solidFill>
                  <a:srgbClr val="747474"/>
                </a:solidFill>
                <a:latin typeface="Arial" panose="020B0604020202020204" pitchFamily="34" charset="0"/>
              </a:rPr>
              <a:t>variables</a:t>
            </a:r>
            <a:r>
              <a:rPr lang="en" sz="1400">
                <a:solidFill>
                  <a:srgbClr val="747474"/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. Variables can feed their value into operations, and operations can feed their output into other operations. This way, every node in the graph defines a function of the variables. (From: </a:t>
            </a:r>
            <a:r>
              <a:rPr lang="en" sz="1400" u="sng">
                <a:solidFill>
                  <a:schemeClr val="hlink"/>
                </a:solidFill>
                <a:highlight>
                  <a:srgbClr val="FFFFFF"/>
                </a:highlight>
                <a:latin typeface="Arial" panose="020B0604020202020204" pitchFamily="34" charset="0"/>
                <a:hlinkClick r:id="rId4"/>
              </a:rPr>
              <a:t>http://www.deepideas.net/deep-learning-from-scratch-i-computational-graphs/</a:t>
            </a:r>
            <a:r>
              <a:rPr lang="en" sz="1400">
                <a:solidFill>
                  <a:srgbClr val="747474"/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) </a:t>
            </a:r>
            <a:endParaRPr sz="1400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0E764B-D9B8-D3D3-9033-AF252873B8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/>
              <a:t>What is a tensor (why TensorFlow?)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8AE5DC-2E64-E5AC-B21F-37569A3950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702904"/>
            <a:ext cx="7886700" cy="2929819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CH" sz="3200"/>
              <a:t>In its simplest (and somehow incorrect) definition a </a:t>
            </a:r>
            <a:r>
              <a:rPr lang="en-CH" sz="3200" b="1"/>
              <a:t>Tensor</a:t>
            </a:r>
            <a:r>
              <a:rPr lang="en-CH" sz="3200"/>
              <a:t> is simply a multi-dimensional array of numbers.</a:t>
            </a:r>
          </a:p>
          <a:p>
            <a:pPr marL="0" indent="0">
              <a:buNone/>
            </a:pPr>
            <a:endParaRPr lang="en-CH" sz="3200"/>
          </a:p>
          <a:p>
            <a:pPr marL="0" indent="0">
              <a:buNone/>
            </a:pPr>
            <a:r>
              <a:rPr lang="en-CH" sz="3200"/>
              <a:t>An image is a tensor of 3-dimensions (the horizontal and vertical resolution and the colors, RGB).</a:t>
            </a:r>
          </a:p>
        </p:txBody>
      </p:sp>
    </p:spTree>
    <p:extLst>
      <p:ext uri="{BB962C8B-B14F-4D97-AF65-F5344CB8AC3E}">
        <p14:creationId xmlns:p14="http://schemas.microsoft.com/office/powerpoint/2010/main" val="36553963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C4F1EC-03FC-AA73-51B6-BD7958ED6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E1FF9C-B85A-3144-9848-65BC9D9A73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/>
              <a:t>Idea of NN</a:t>
            </a:r>
          </a:p>
          <a:p>
            <a:r>
              <a:rPr lang="en-CH"/>
              <a:t>Advantages and disadvantages (black-box, explainability is difficult, etc.) of NN</a:t>
            </a:r>
          </a:p>
          <a:p>
            <a:r>
              <a:rPr lang="en-CH"/>
              <a:t>Comparison biological neuron and artificial neuron</a:t>
            </a:r>
          </a:p>
          <a:p>
            <a:r>
              <a:rPr lang="en-CH"/>
              <a:t>Composition of multiple simple units</a:t>
            </a:r>
          </a:p>
        </p:txBody>
      </p:sp>
    </p:spTree>
    <p:extLst>
      <p:ext uri="{BB962C8B-B14F-4D97-AF65-F5344CB8AC3E}">
        <p14:creationId xmlns:p14="http://schemas.microsoft.com/office/powerpoint/2010/main" val="5599598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Learning for a neuron includes 3 steps</a:t>
            </a:r>
            <a:endParaRPr/>
          </a:p>
        </p:txBody>
      </p:sp>
      <p:sp>
        <p:nvSpPr>
          <p:cNvPr id="206" name="Google Shape;206;p25"/>
          <p:cNvSpPr txBox="1"/>
          <p:nvPr/>
        </p:nvSpPr>
        <p:spPr>
          <a:xfrm>
            <a:off x="826950" y="1566096"/>
            <a:ext cx="7688400" cy="21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Raleway"/>
              <a:buChar char="●"/>
            </a:pPr>
            <a:r>
              <a:rPr lang="en" sz="1800">
                <a:latin typeface="Raleway"/>
                <a:ea typeface="Raleway"/>
                <a:cs typeface="Raleway"/>
                <a:sym typeface="Raleway"/>
              </a:rPr>
              <a:t>A neural network (defined by its architecture, in other words the computational steps to evaluate the network output)</a:t>
            </a:r>
            <a:endParaRPr sz="1800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Raleway"/>
              <a:buChar char="●"/>
            </a:pPr>
            <a:r>
              <a:rPr lang="en" sz="1800">
                <a:latin typeface="Raleway"/>
                <a:ea typeface="Raleway"/>
                <a:cs typeface="Raleway"/>
                <a:sym typeface="Raleway"/>
              </a:rPr>
              <a:t>A loss function (a function to measure how good or bad the network is predicting the outputs)</a:t>
            </a:r>
            <a:endParaRPr sz="1800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Raleway"/>
              <a:buChar char="●"/>
            </a:pPr>
            <a:r>
              <a:rPr lang="en" sz="1800">
                <a:latin typeface="Raleway"/>
                <a:ea typeface="Raleway"/>
                <a:cs typeface="Raleway"/>
                <a:sym typeface="Raleway"/>
              </a:rPr>
              <a:t>An algorithm to minimize the loss function (also called </a:t>
            </a:r>
            <a:r>
              <a:rPr lang="en" sz="1800" b="1">
                <a:latin typeface="Raleway"/>
                <a:ea typeface="Raleway"/>
                <a:cs typeface="Raleway"/>
                <a:sym typeface="Raleway"/>
              </a:rPr>
              <a:t>optimizer</a:t>
            </a:r>
            <a:r>
              <a:rPr lang="en" sz="1800">
                <a:latin typeface="Raleway"/>
                <a:ea typeface="Raleway"/>
                <a:cs typeface="Raleway"/>
                <a:sym typeface="Raleway"/>
              </a:rPr>
              <a:t>)</a:t>
            </a:r>
            <a:endParaRPr sz="18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07" name="Google Shape;207;p25"/>
          <p:cNvSpPr txBox="1"/>
          <p:nvPr/>
        </p:nvSpPr>
        <p:spPr>
          <a:xfrm>
            <a:off x="4813300" y="4701334"/>
            <a:ext cx="3873000" cy="2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500" tIns="41500" rIns="41500" bIns="41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Source:Umberto Michelucci, Applied Deep Learning - A Case-Based Approach to Understanding Deep Neural Networks, APRESS 2018</a:t>
            </a:r>
            <a:endParaRPr sz="800"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9"/>
          <p:cNvSpPr txBox="1">
            <a:spLocks noGrp="1"/>
          </p:cNvSpPr>
          <p:nvPr>
            <p:ph type="title"/>
          </p:nvPr>
        </p:nvSpPr>
        <p:spPr>
          <a:xfrm>
            <a:off x="266475" y="24619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Multiple neurons / multiple layers</a:t>
            </a:r>
            <a:endParaRPr/>
          </a:p>
        </p:txBody>
      </p:sp>
      <p:pic>
        <p:nvPicPr>
          <p:cNvPr id="255" name="Google Shape;25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6675" y="1052420"/>
            <a:ext cx="4298549" cy="2667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88075" y="4205788"/>
            <a:ext cx="2629701" cy="71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1051" y="4093551"/>
            <a:ext cx="5627726" cy="943325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29"/>
          <p:cNvSpPr txBox="1"/>
          <p:nvPr/>
        </p:nvSpPr>
        <p:spPr>
          <a:xfrm rot="-5400000">
            <a:off x="6965825" y="2423859"/>
            <a:ext cx="3873000" cy="2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500" tIns="41500" rIns="41500" bIns="41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Source:Umberto Michelucci, Applied Deep Learning - A Case-Based Approach to Understanding Deep Neural Networks, APRESS 2018</a:t>
            </a:r>
            <a:endParaRPr sz="800"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BA4890-DEF3-16DA-83B9-8885F23CE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/>
              <a:t>What can a neuron do?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3EAD1F-6D5C-2893-897C-084B002E67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928191"/>
            <a:ext cx="7886700" cy="2704532"/>
          </a:xfrm>
        </p:spPr>
        <p:txBody>
          <a:bodyPr/>
          <a:lstStyle/>
          <a:p>
            <a:r>
              <a:rPr lang="en-CH"/>
              <a:t>We have discussed how a neuron looks like. B</a:t>
            </a:r>
            <a:r>
              <a:rPr lang="en-GB"/>
              <a:t>u</a:t>
            </a:r>
            <a:r>
              <a:rPr lang="en-CH"/>
              <a:t>t how can a neuron solve any type of problem? </a:t>
            </a:r>
          </a:p>
          <a:p>
            <a:r>
              <a:rPr lang="en-CH"/>
              <a:t>Can a neuron solve a classification and a regression problem? How can we do that?</a:t>
            </a:r>
          </a:p>
        </p:txBody>
      </p:sp>
    </p:spTree>
    <p:extLst>
      <p:ext uri="{BB962C8B-B14F-4D97-AF65-F5344CB8AC3E}">
        <p14:creationId xmlns:p14="http://schemas.microsoft.com/office/powerpoint/2010/main" val="16101458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76EA1-02E5-94FB-A75F-981EDB277A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1382678"/>
          </a:xfrm>
        </p:spPr>
        <p:txBody>
          <a:bodyPr>
            <a:normAutofit fontScale="90000"/>
          </a:bodyPr>
          <a:lstStyle/>
          <a:p>
            <a:r>
              <a:rPr lang="en-CH"/>
              <a:t>Which portion of a </a:t>
            </a:r>
            <a:r>
              <a:rPr lang="en-CH" i="1"/>
              <a:t>neural network model</a:t>
            </a:r>
            <a:r>
              <a:rPr lang="en-CH"/>
              <a:t> is responsible for the type of problem that can be solved?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115D97-B32F-677C-EA03-F41AEBB6C2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709529"/>
            <a:ext cx="7886700" cy="2923193"/>
          </a:xfrm>
        </p:spPr>
        <p:txBody>
          <a:bodyPr/>
          <a:lstStyle/>
          <a:p>
            <a:pPr marL="0" indent="0">
              <a:buNone/>
            </a:pPr>
            <a:r>
              <a:rPr lang="en-CH"/>
              <a:t>Two main components are responsible for the type of problem that can be solved:</a:t>
            </a:r>
          </a:p>
          <a:p>
            <a:r>
              <a:rPr lang="en-CH"/>
              <a:t>The output activation function</a:t>
            </a:r>
          </a:p>
          <a:p>
            <a:r>
              <a:rPr lang="en-CH"/>
              <a:t>The loss function</a:t>
            </a:r>
          </a:p>
          <a:p>
            <a:pPr marL="0" indent="0">
              <a:buNone/>
            </a:pPr>
            <a:r>
              <a:rPr lang="en-CH">
                <a:sym typeface="Wingdings" pitchFamily="2" charset="2"/>
              </a:rPr>
              <a:t> The optimiser is not related in any way to the type of problem solved.</a:t>
            </a:r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194898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8"/>
          <p:cNvSpPr txBox="1">
            <a:spLocks noGrp="1"/>
          </p:cNvSpPr>
          <p:nvPr>
            <p:ph type="title"/>
          </p:nvPr>
        </p:nvSpPr>
        <p:spPr>
          <a:xfrm>
            <a:off x="236975" y="265527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single neuron can do a lot</a:t>
            </a:r>
            <a:endParaRPr/>
          </a:p>
        </p:txBody>
      </p:sp>
      <p:sp>
        <p:nvSpPr>
          <p:cNvPr id="239" name="Google Shape;239;p28"/>
          <p:cNvSpPr txBox="1">
            <a:spLocks noGrp="1"/>
          </p:cNvSpPr>
          <p:nvPr>
            <p:ph type="body" idx="1"/>
          </p:nvPr>
        </p:nvSpPr>
        <p:spPr>
          <a:xfrm>
            <a:off x="306875" y="2078875"/>
            <a:ext cx="3774300" cy="42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 b="1">
                <a:latin typeface="Raleway"/>
                <a:ea typeface="Raleway"/>
                <a:cs typeface="Raleway"/>
                <a:sym typeface="Raleway"/>
              </a:rPr>
              <a:t>Logistic regression</a:t>
            </a:r>
            <a:endParaRPr sz="1400" b="1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40" name="Google Shape;240;p28"/>
          <p:cNvSpPr txBox="1">
            <a:spLocks noGrp="1"/>
          </p:cNvSpPr>
          <p:nvPr>
            <p:ph type="body" idx="2"/>
          </p:nvPr>
        </p:nvSpPr>
        <p:spPr>
          <a:xfrm>
            <a:off x="4643600" y="2078875"/>
            <a:ext cx="3774300" cy="38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 b="1">
                <a:latin typeface="Raleway"/>
                <a:ea typeface="Raleway"/>
                <a:cs typeface="Raleway"/>
                <a:sym typeface="Raleway"/>
              </a:rPr>
              <a:t>Linear regression</a:t>
            </a:r>
            <a:endParaRPr sz="1400" b="1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41" name="Google Shape;24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00901" y="675826"/>
            <a:ext cx="2316951" cy="124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9925" y="2771875"/>
            <a:ext cx="2446629" cy="53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300" y="3369975"/>
            <a:ext cx="4491300" cy="62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03100" y="2898837"/>
            <a:ext cx="995900" cy="281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03100" y="3544038"/>
            <a:ext cx="2701491" cy="281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2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59913" y="4225100"/>
            <a:ext cx="4192338" cy="281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2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59925" y="4548688"/>
            <a:ext cx="4192325" cy="2949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2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114475" y="4249063"/>
            <a:ext cx="2832550" cy="2333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9" name="Google Shape;249;p28"/>
          <p:cNvCxnSpPr/>
          <p:nvPr/>
        </p:nvCxnSpPr>
        <p:spPr>
          <a:xfrm>
            <a:off x="359925" y="4138388"/>
            <a:ext cx="8211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A50895-FF54-6F33-60DC-DD5FF5B903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DC4226-6F2B-E946-457C-EFA4CB7F15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/>
              <a:t>How to do classification if the output is a real number?</a:t>
            </a:r>
          </a:p>
        </p:txBody>
      </p:sp>
    </p:spTree>
    <p:extLst>
      <p:ext uri="{BB962C8B-B14F-4D97-AF65-F5344CB8AC3E}">
        <p14:creationId xmlns:p14="http://schemas.microsoft.com/office/powerpoint/2010/main" val="8567841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ACBE4C-DAA1-1FF3-516A-EA966C5629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979009"/>
            <a:ext cx="6858000" cy="1790700"/>
          </a:xfrm>
        </p:spPr>
        <p:txBody>
          <a:bodyPr>
            <a:normAutofit fontScale="90000"/>
          </a:bodyPr>
          <a:lstStyle/>
          <a:p>
            <a:r>
              <a:rPr lang="en-CH"/>
              <a:t>Classification Problem</a:t>
            </a:r>
            <a:br>
              <a:rPr lang="en-CH"/>
            </a:br>
            <a:r>
              <a:rPr lang="en-CH"/>
              <a:t>and output activation function</a:t>
            </a:r>
            <a:br>
              <a:rPr lang="en-CH"/>
            </a:br>
            <a:br>
              <a:rPr lang="en-CH"/>
            </a:br>
            <a:r>
              <a:rPr lang="en-CH"/>
              <a:t>The Softmax function</a:t>
            </a:r>
          </a:p>
        </p:txBody>
      </p:sp>
    </p:spTree>
    <p:extLst>
      <p:ext uri="{BB962C8B-B14F-4D97-AF65-F5344CB8AC3E}">
        <p14:creationId xmlns:p14="http://schemas.microsoft.com/office/powerpoint/2010/main" val="11403282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EAE374-DBCA-6D19-7873-C78C9909A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H"/>
              <a:t>Neural Network Architecture (example with 3 classes)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435740-CC70-94FA-22C2-28F79D4424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415" y="2737402"/>
            <a:ext cx="407130" cy="307830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1823EE29-92DE-CAE0-DA8B-5ACB67B709D0}"/>
              </a:ext>
            </a:extLst>
          </p:cNvPr>
          <p:cNvSpPr/>
          <p:nvPr/>
        </p:nvSpPr>
        <p:spPr>
          <a:xfrm>
            <a:off x="2067339" y="2265068"/>
            <a:ext cx="1398104" cy="125249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/>
              <a:t>Network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FE66B01-0551-3EA6-0A10-CF0E7D0A6F41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1298713" y="2891317"/>
            <a:ext cx="76862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34A71E0-DEC3-1A1E-CF96-4D43735832F0}"/>
              </a:ext>
            </a:extLst>
          </p:cNvPr>
          <p:cNvSpPr txBox="1"/>
          <p:nvPr/>
        </p:nvSpPr>
        <p:spPr>
          <a:xfrm>
            <a:off x="569638" y="3045232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/>
              <a:t>Input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D8C369A-C8F5-A4F9-17B7-474C333A4E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8341" y="2205922"/>
            <a:ext cx="405979" cy="33493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070F4FC-31CD-4588-AA79-E1DA3E17B1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8341" y="2760291"/>
            <a:ext cx="416129" cy="33493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9C8B858-8150-B981-AAE1-C8E7CE5899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8341" y="3300106"/>
            <a:ext cx="426278" cy="334933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64DB57D-942D-5FD1-E171-AC11B228A13B}"/>
              </a:ext>
            </a:extLst>
          </p:cNvPr>
          <p:cNvCxnSpPr>
            <a:stCxn id="5" idx="3"/>
          </p:cNvCxnSpPr>
          <p:nvPr/>
        </p:nvCxnSpPr>
        <p:spPr>
          <a:xfrm flipV="1">
            <a:off x="3465443" y="2438400"/>
            <a:ext cx="649357" cy="4529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87F7B31-B3AC-E031-1B44-865A31B60485}"/>
              </a:ext>
            </a:extLst>
          </p:cNvPr>
          <p:cNvCxnSpPr>
            <a:stCxn id="5" idx="3"/>
          </p:cNvCxnSpPr>
          <p:nvPr/>
        </p:nvCxnSpPr>
        <p:spPr>
          <a:xfrm>
            <a:off x="3465443" y="2891317"/>
            <a:ext cx="6626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EC63027-2B93-3DF2-E668-B32B0A116518}"/>
              </a:ext>
            </a:extLst>
          </p:cNvPr>
          <p:cNvCxnSpPr>
            <a:stCxn id="5" idx="3"/>
          </p:cNvCxnSpPr>
          <p:nvPr/>
        </p:nvCxnSpPr>
        <p:spPr>
          <a:xfrm>
            <a:off x="3465443" y="2891317"/>
            <a:ext cx="649357" cy="5232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0E562C98-4F8B-C73D-E925-39BB2CF57C13}"/>
              </a:ext>
            </a:extLst>
          </p:cNvPr>
          <p:cNvSpPr txBox="1"/>
          <p:nvPr/>
        </p:nvSpPr>
        <p:spPr>
          <a:xfrm>
            <a:off x="5367130" y="1875654"/>
            <a:ext cx="302149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/>
              <a:t>How should we interpret those numbers?</a:t>
            </a:r>
          </a:p>
          <a:p>
            <a:endParaRPr lang="en-CH"/>
          </a:p>
          <a:p>
            <a:r>
              <a:rPr lang="en-CH"/>
              <a:t>We would like to interpret them as the probability of the input observation to be in class 1, 2 or 3.</a:t>
            </a:r>
          </a:p>
        </p:txBody>
      </p:sp>
    </p:spTree>
    <p:extLst>
      <p:ext uri="{BB962C8B-B14F-4D97-AF65-F5344CB8AC3E}">
        <p14:creationId xmlns:p14="http://schemas.microsoft.com/office/powerpoint/2010/main" val="19582570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EAE374-DBCA-6D19-7873-C78C9909A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H"/>
              <a:t>Neural Network Architecture (example with 3 classes)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435740-CC70-94FA-22C2-28F79D4424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415" y="2737402"/>
            <a:ext cx="407130" cy="307830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1823EE29-92DE-CAE0-DA8B-5ACB67B709D0}"/>
              </a:ext>
            </a:extLst>
          </p:cNvPr>
          <p:cNvSpPr/>
          <p:nvPr/>
        </p:nvSpPr>
        <p:spPr>
          <a:xfrm>
            <a:off x="2067339" y="2265068"/>
            <a:ext cx="1398104" cy="125249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/>
              <a:t>Network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FE66B01-0551-3EA6-0A10-CF0E7D0A6F41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1298713" y="2891317"/>
            <a:ext cx="76862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34A71E0-DEC3-1A1E-CF96-4D43735832F0}"/>
              </a:ext>
            </a:extLst>
          </p:cNvPr>
          <p:cNvSpPr txBox="1"/>
          <p:nvPr/>
        </p:nvSpPr>
        <p:spPr>
          <a:xfrm>
            <a:off x="569638" y="3045232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/>
              <a:t>Input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D8C369A-C8F5-A4F9-17B7-474C333A4E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8341" y="2205922"/>
            <a:ext cx="405979" cy="33493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070F4FC-31CD-4588-AA79-E1DA3E17B1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8341" y="2760291"/>
            <a:ext cx="416129" cy="33493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9C8B858-8150-B981-AAE1-C8E7CE5899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8341" y="3300106"/>
            <a:ext cx="426278" cy="334933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64DB57D-942D-5FD1-E171-AC11B228A13B}"/>
              </a:ext>
            </a:extLst>
          </p:cNvPr>
          <p:cNvCxnSpPr>
            <a:stCxn id="5" idx="3"/>
          </p:cNvCxnSpPr>
          <p:nvPr/>
        </p:nvCxnSpPr>
        <p:spPr>
          <a:xfrm flipV="1">
            <a:off x="3465443" y="2438400"/>
            <a:ext cx="649357" cy="4529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87F7B31-B3AC-E031-1B44-865A31B60485}"/>
              </a:ext>
            </a:extLst>
          </p:cNvPr>
          <p:cNvCxnSpPr>
            <a:stCxn id="5" idx="3"/>
          </p:cNvCxnSpPr>
          <p:nvPr/>
        </p:nvCxnSpPr>
        <p:spPr>
          <a:xfrm>
            <a:off x="3465443" y="2891317"/>
            <a:ext cx="6626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EC63027-2B93-3DF2-E668-B32B0A116518}"/>
              </a:ext>
            </a:extLst>
          </p:cNvPr>
          <p:cNvCxnSpPr>
            <a:stCxn id="5" idx="3"/>
          </p:cNvCxnSpPr>
          <p:nvPr/>
        </p:nvCxnSpPr>
        <p:spPr>
          <a:xfrm>
            <a:off x="3465443" y="2891317"/>
            <a:ext cx="649357" cy="5232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E562C98-4F8B-C73D-E925-39BB2CF57C13}"/>
                  </a:ext>
                </a:extLst>
              </p:cNvPr>
              <p:cNvSpPr txBox="1"/>
              <p:nvPr/>
            </p:nvSpPr>
            <p:spPr>
              <a:xfrm>
                <a:off x="5049080" y="994384"/>
                <a:ext cx="3021496" cy="39703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H"/>
                  <a:t>If we do not pay attention it can happen that the values of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CH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CH" b="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de-CH" b="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CH"/>
                  <a:t> are large or negative. For example it can happen that</a:t>
                </a:r>
              </a:p>
              <a:p>
                <a:endParaRPr lang="en-CH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CH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de-CH" b="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CH" b="0" i="1">
                          <a:latin typeface="Cambria Math" panose="02040503050406030204" pitchFamily="18" charset="0"/>
                        </a:rPr>
                        <m:t>=5.4</m:t>
                      </m:r>
                    </m:oMath>
                  </m:oMathPara>
                </a14:m>
                <a:endParaRPr lang="de-CH" b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CH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de-CH" b="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de-CH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CH" b="0" i="1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de-CH" i="1">
                          <a:latin typeface="Cambria Math" panose="02040503050406030204" pitchFamily="18" charset="0"/>
                        </a:rPr>
                        <m:t>.4</m:t>
                      </m:r>
                    </m:oMath>
                  </m:oMathPara>
                </a14:m>
                <a:endParaRPr lang="en-CH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CH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de-CH" b="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de-CH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CH" b="0" i="1">
                          <a:latin typeface="Cambria Math" panose="02040503050406030204" pitchFamily="18" charset="0"/>
                        </a:rPr>
                        <m:t>12.5</m:t>
                      </m:r>
                    </m:oMath>
                  </m:oMathPara>
                </a14:m>
                <a:endParaRPr lang="en-CH"/>
              </a:p>
              <a:p>
                <a:endParaRPr lang="en-CH"/>
              </a:p>
              <a:p>
                <a:r>
                  <a:rPr lang="en-CH"/>
                  <a:t>But how can those be interpreted as probabilities? REMEMBER: proability &lt; 1 and the sum should be 1 (100%)</a:t>
                </a:r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E562C98-4F8B-C73D-E925-39BB2CF57C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9080" y="994384"/>
                <a:ext cx="3021496" cy="3970318"/>
              </a:xfrm>
              <a:prstGeom prst="rect">
                <a:avLst/>
              </a:prstGeom>
              <a:blipFill>
                <a:blip r:embed="rId6"/>
                <a:stretch>
                  <a:fillRect l="-1674" t="-639" r="-3347" b="-1597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0455531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EAE374-DBCA-6D19-7873-C78C9909A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H"/>
              <a:t>Neural Network Architecture (example with 3 classes)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435740-CC70-94FA-22C2-28F79D4424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415" y="2737402"/>
            <a:ext cx="407130" cy="307830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1823EE29-92DE-CAE0-DA8B-5ACB67B709D0}"/>
              </a:ext>
            </a:extLst>
          </p:cNvPr>
          <p:cNvSpPr/>
          <p:nvPr/>
        </p:nvSpPr>
        <p:spPr>
          <a:xfrm>
            <a:off x="2067339" y="2265068"/>
            <a:ext cx="1398104" cy="125249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/>
              <a:t>Network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FE66B01-0551-3EA6-0A10-CF0E7D0A6F41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1298713" y="2891317"/>
            <a:ext cx="76862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34A71E0-DEC3-1A1E-CF96-4D43735832F0}"/>
              </a:ext>
            </a:extLst>
          </p:cNvPr>
          <p:cNvSpPr txBox="1"/>
          <p:nvPr/>
        </p:nvSpPr>
        <p:spPr>
          <a:xfrm>
            <a:off x="569638" y="3045232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/>
              <a:t>Input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D8C369A-C8F5-A4F9-17B7-474C333A4E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8341" y="2205922"/>
            <a:ext cx="405979" cy="33493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070F4FC-31CD-4588-AA79-E1DA3E17B1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8341" y="2760291"/>
            <a:ext cx="416129" cy="33493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9C8B858-8150-B981-AAE1-C8E7CE5899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8341" y="3300106"/>
            <a:ext cx="426278" cy="334933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64DB57D-942D-5FD1-E171-AC11B228A13B}"/>
              </a:ext>
            </a:extLst>
          </p:cNvPr>
          <p:cNvCxnSpPr>
            <a:stCxn id="5" idx="3"/>
          </p:cNvCxnSpPr>
          <p:nvPr/>
        </p:nvCxnSpPr>
        <p:spPr>
          <a:xfrm flipV="1">
            <a:off x="3465443" y="2438400"/>
            <a:ext cx="649357" cy="4529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87F7B31-B3AC-E031-1B44-865A31B60485}"/>
              </a:ext>
            </a:extLst>
          </p:cNvPr>
          <p:cNvCxnSpPr>
            <a:stCxn id="5" idx="3"/>
          </p:cNvCxnSpPr>
          <p:nvPr/>
        </p:nvCxnSpPr>
        <p:spPr>
          <a:xfrm>
            <a:off x="3465443" y="2891317"/>
            <a:ext cx="6626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EC63027-2B93-3DF2-E668-B32B0A116518}"/>
              </a:ext>
            </a:extLst>
          </p:cNvPr>
          <p:cNvCxnSpPr>
            <a:stCxn id="5" idx="3"/>
          </p:cNvCxnSpPr>
          <p:nvPr/>
        </p:nvCxnSpPr>
        <p:spPr>
          <a:xfrm>
            <a:off x="3465443" y="2891317"/>
            <a:ext cx="649357" cy="5232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47DB758-8F60-B6A9-DB31-38599DABF538}"/>
                  </a:ext>
                </a:extLst>
              </p:cNvPr>
              <p:cNvSpPr txBox="1"/>
              <p:nvPr/>
            </p:nvSpPr>
            <p:spPr>
              <a:xfrm>
                <a:off x="5208106" y="1329130"/>
                <a:ext cx="3214479" cy="2862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CH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CH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de-CH" b="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CH" b="0" i="1">
                          <a:latin typeface="Cambria Math" panose="02040503050406030204" pitchFamily="18" charset="0"/>
                        </a:rPr>
                        <m:t>=5.4</m:t>
                      </m:r>
                    </m:oMath>
                  </m:oMathPara>
                </a14:m>
                <a:endParaRPr lang="de-CH" b="0"/>
              </a:p>
              <a:p>
                <a:endParaRPr lang="de-CH"/>
              </a:p>
              <a:p>
                <a:endParaRPr lang="de-CH"/>
              </a:p>
              <a:p>
                <a:endParaRPr lang="de-CH" b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CH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de-CH" b="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de-CH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CH" b="0" i="1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de-CH" i="1">
                          <a:latin typeface="Cambria Math" panose="02040503050406030204" pitchFamily="18" charset="0"/>
                        </a:rPr>
                        <m:t>.4</m:t>
                      </m:r>
                    </m:oMath>
                  </m:oMathPara>
                </a14:m>
                <a:endParaRPr lang="en-CH"/>
              </a:p>
              <a:p>
                <a:endParaRPr lang="en-CH"/>
              </a:p>
              <a:p>
                <a:endParaRPr lang="en-CH"/>
              </a:p>
              <a:p>
                <a:endParaRPr lang="en-CH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CH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de-CH" b="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de-CH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CH" b="0" i="1">
                          <a:latin typeface="Cambria Math" panose="02040503050406030204" pitchFamily="18" charset="0"/>
                        </a:rPr>
                        <m:t>12.5</m:t>
                      </m:r>
                    </m:oMath>
                  </m:oMathPara>
                </a14:m>
                <a:endParaRPr lang="en-CH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47DB758-8F60-B6A9-DB31-38599DABF5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8106" y="1329130"/>
                <a:ext cx="3214479" cy="286232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410155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362325-4A8E-C1A9-FDE1-E5AF98D35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330" y="111747"/>
            <a:ext cx="7886700" cy="661338"/>
          </a:xfrm>
        </p:spPr>
        <p:txBody>
          <a:bodyPr/>
          <a:lstStyle/>
          <a:p>
            <a:r>
              <a:rPr lang="en-CH"/>
              <a:t>Learning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A51617-CBD1-8745-4FF0-36CFD2594E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097281"/>
            <a:ext cx="7886700" cy="3728258"/>
          </a:xfrm>
        </p:spPr>
        <p:txBody>
          <a:bodyPr>
            <a:normAutofit/>
          </a:bodyPr>
          <a:lstStyle/>
          <a:p>
            <a:r>
              <a:rPr lang="en-CH"/>
              <a:t>The student can explain what is a neural network</a:t>
            </a:r>
          </a:p>
          <a:p>
            <a:r>
              <a:rPr lang="en-CH"/>
              <a:t>The student understand what it means to “learn” for a neural network</a:t>
            </a:r>
          </a:p>
          <a:p>
            <a:r>
              <a:rPr lang="en-CH"/>
              <a:t>The student can list the three most important components of a neural network</a:t>
            </a:r>
          </a:p>
          <a:p>
            <a:r>
              <a:rPr lang="en-CH"/>
              <a:t>The student understand </a:t>
            </a:r>
            <a:r>
              <a:rPr lang="en-GB"/>
              <a:t>th</a:t>
            </a:r>
            <a:r>
              <a:rPr lang="en-CH"/>
              <a:t>e main components of a neuron</a:t>
            </a:r>
          </a:p>
          <a:p>
            <a:r>
              <a:rPr lang="en-CH"/>
              <a:t>The student understand how to frame a classification problem with neural networks</a:t>
            </a:r>
          </a:p>
        </p:txBody>
      </p:sp>
    </p:spTree>
    <p:extLst>
      <p:ext uri="{BB962C8B-B14F-4D97-AF65-F5344CB8AC3E}">
        <p14:creationId xmlns:p14="http://schemas.microsoft.com/office/powerpoint/2010/main" val="36842546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EAE374-DBCA-6D19-7873-C78C9909A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H"/>
              <a:t>Neural Network Architecture (example with 3 classes)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435740-CC70-94FA-22C2-28F79D4424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415" y="2737402"/>
            <a:ext cx="407130" cy="307830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1823EE29-92DE-CAE0-DA8B-5ACB67B709D0}"/>
              </a:ext>
            </a:extLst>
          </p:cNvPr>
          <p:cNvSpPr/>
          <p:nvPr/>
        </p:nvSpPr>
        <p:spPr>
          <a:xfrm>
            <a:off x="2067339" y="2265068"/>
            <a:ext cx="1398104" cy="125249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/>
              <a:t>Network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FE66B01-0551-3EA6-0A10-CF0E7D0A6F41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1298713" y="2891317"/>
            <a:ext cx="76862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34A71E0-DEC3-1A1E-CF96-4D43735832F0}"/>
              </a:ext>
            </a:extLst>
          </p:cNvPr>
          <p:cNvSpPr txBox="1"/>
          <p:nvPr/>
        </p:nvSpPr>
        <p:spPr>
          <a:xfrm>
            <a:off x="569638" y="3045232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/>
              <a:t>Input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D8C369A-C8F5-A4F9-17B7-474C333A4E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8341" y="2205922"/>
            <a:ext cx="405979" cy="33493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070F4FC-31CD-4588-AA79-E1DA3E17B1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8341" y="2760291"/>
            <a:ext cx="416129" cy="33493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9C8B858-8150-B981-AAE1-C8E7CE5899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8341" y="3300106"/>
            <a:ext cx="426278" cy="334933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64DB57D-942D-5FD1-E171-AC11B228A13B}"/>
              </a:ext>
            </a:extLst>
          </p:cNvPr>
          <p:cNvCxnSpPr>
            <a:stCxn id="5" idx="3"/>
          </p:cNvCxnSpPr>
          <p:nvPr/>
        </p:nvCxnSpPr>
        <p:spPr>
          <a:xfrm flipV="1">
            <a:off x="3465443" y="2438400"/>
            <a:ext cx="649357" cy="4529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87F7B31-B3AC-E031-1B44-865A31B60485}"/>
              </a:ext>
            </a:extLst>
          </p:cNvPr>
          <p:cNvCxnSpPr>
            <a:stCxn id="5" idx="3"/>
          </p:cNvCxnSpPr>
          <p:nvPr/>
        </p:nvCxnSpPr>
        <p:spPr>
          <a:xfrm>
            <a:off x="3465443" y="2891317"/>
            <a:ext cx="6626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EC63027-2B93-3DF2-E668-B32B0A116518}"/>
              </a:ext>
            </a:extLst>
          </p:cNvPr>
          <p:cNvCxnSpPr>
            <a:stCxn id="5" idx="3"/>
          </p:cNvCxnSpPr>
          <p:nvPr/>
        </p:nvCxnSpPr>
        <p:spPr>
          <a:xfrm>
            <a:off x="3465443" y="2891317"/>
            <a:ext cx="649357" cy="5232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CAD5514-2F6D-B8B9-B24C-1E6F57A373B5}"/>
                  </a:ext>
                </a:extLst>
              </p:cNvPr>
              <p:cNvSpPr txBox="1"/>
              <p:nvPr/>
            </p:nvSpPr>
            <p:spPr>
              <a:xfrm>
                <a:off x="5208106" y="1072537"/>
                <a:ext cx="3214479" cy="3710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CH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CH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de-CH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CH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CH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de-CH" b="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CH" b="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de-CH" i="1">
                                  <a:latin typeface="Cambria Math" panose="02040503050406030204" pitchFamily="18" charset="0"/>
                                </a:rPr>
                                <m:t>5.4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de-CH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CH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de-CH" i="1">
                                  <a:latin typeface="Cambria Math" panose="02040503050406030204" pitchFamily="18" charset="0"/>
                                </a:rPr>
                                <m:t>5.4</m:t>
                              </m:r>
                            </m:sup>
                          </m:sSup>
                          <m:r>
                            <m:rPr>
                              <m:nor/>
                            </m:rPr>
                            <a:rPr lang="de-CH"/>
                            <m:t>+</m:t>
                          </m:r>
                          <m:sSup>
                            <m:sSupPr>
                              <m:ctrlPr>
                                <a:rPr lang="de-CH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CH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de-CH" b="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de-CH" i="1">
                                  <a:latin typeface="Cambria Math" panose="02040503050406030204" pitchFamily="18" charset="0"/>
                                </a:rPr>
                                <m:t>.4</m:t>
                              </m:r>
                            </m:sup>
                          </m:sSup>
                          <m:r>
                            <m:rPr>
                              <m:nor/>
                            </m:rPr>
                            <a:rPr lang="de-CH"/>
                            <m:t>+</m:t>
                          </m:r>
                          <m:sSup>
                            <m:sSupPr>
                              <m:ctrlPr>
                                <a:rPr lang="de-CH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CH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de-CH" b="0" i="1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  <m:r>
                                <a:rPr lang="de-CH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de-CH" b="0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de-CH" b="0"/>
              </a:p>
              <a:p>
                <a:endParaRPr lang="de-CH"/>
              </a:p>
              <a:p>
                <a:endParaRPr lang="de-CH"/>
              </a:p>
              <a:p>
                <a:endParaRPr lang="de-CH" b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CH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de-CH" b="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de-CH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CH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de-CH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CH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de-CH" b="0" i="1">
                                  <a:latin typeface="Cambria Math" panose="02040503050406030204" pitchFamily="18" charset="0"/>
                                </a:rPr>
                                <m:t>0.4</m:t>
                              </m:r>
                              <m:r>
                                <a:rPr lang="de-CH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de-CH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CH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de-CH" i="1">
                                  <a:latin typeface="Cambria Math" panose="02040503050406030204" pitchFamily="18" charset="0"/>
                                </a:rPr>
                                <m:t>5.4</m:t>
                              </m:r>
                            </m:sup>
                          </m:sSup>
                          <m:r>
                            <m:rPr>
                              <m:nor/>
                            </m:rPr>
                            <a:rPr lang="de-CH"/>
                            <m:t>+</m:t>
                          </m:r>
                          <m:sSup>
                            <m:sSupPr>
                              <m:ctrlPr>
                                <a:rPr lang="de-CH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CH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de-CH" i="1">
                                  <a:latin typeface="Cambria Math" panose="02040503050406030204" pitchFamily="18" charset="0"/>
                                </a:rPr>
                                <m:t>0.4</m:t>
                              </m:r>
                            </m:sup>
                          </m:sSup>
                          <m:r>
                            <m:rPr>
                              <m:nor/>
                            </m:rPr>
                            <a:rPr lang="de-CH"/>
                            <m:t>+</m:t>
                          </m:r>
                          <m:sSup>
                            <m:sSupPr>
                              <m:ctrlPr>
                                <a:rPr lang="de-CH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CH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de-CH" i="1">
                                  <a:latin typeface="Cambria Math" panose="02040503050406030204" pitchFamily="18" charset="0"/>
                                </a:rPr>
                                <m:t>12.5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CH"/>
              </a:p>
              <a:p>
                <a:endParaRPr lang="en-CH"/>
              </a:p>
              <a:p>
                <a:endParaRPr lang="en-CH"/>
              </a:p>
              <a:p>
                <a:endParaRPr lang="en-CH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CH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de-CH" b="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de-CH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CH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de-CH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CH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de-CH" b="0" i="1">
                                  <a:latin typeface="Cambria Math" panose="02040503050406030204" pitchFamily="18" charset="0"/>
                                </a:rPr>
                                <m:t>12.5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de-CH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CH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de-CH" i="1">
                                  <a:latin typeface="Cambria Math" panose="02040503050406030204" pitchFamily="18" charset="0"/>
                                </a:rPr>
                                <m:t>5.4</m:t>
                              </m:r>
                            </m:sup>
                          </m:sSup>
                          <m:r>
                            <m:rPr>
                              <m:nor/>
                            </m:rPr>
                            <a:rPr lang="de-CH"/>
                            <m:t>+</m:t>
                          </m:r>
                          <m:sSup>
                            <m:sSupPr>
                              <m:ctrlPr>
                                <a:rPr lang="de-CH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CH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de-CH" i="1">
                                  <a:latin typeface="Cambria Math" panose="02040503050406030204" pitchFamily="18" charset="0"/>
                                </a:rPr>
                                <m:t>0.4</m:t>
                              </m:r>
                            </m:sup>
                          </m:sSup>
                          <m:r>
                            <m:rPr>
                              <m:nor/>
                            </m:rPr>
                            <a:rPr lang="de-CH"/>
                            <m:t>+</m:t>
                          </m:r>
                          <m:sSup>
                            <m:sSupPr>
                              <m:ctrlPr>
                                <a:rPr lang="de-CH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CH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de-CH" i="1">
                                  <a:latin typeface="Cambria Math" panose="02040503050406030204" pitchFamily="18" charset="0"/>
                                </a:rPr>
                                <m:t>12.5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CH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CAD5514-2F6D-B8B9-B24C-1E6F57A373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8106" y="1072537"/>
                <a:ext cx="3214479" cy="371043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3290023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EAE374-DBCA-6D19-7873-C78C9909A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H"/>
              <a:t>Neural Network Architecture (example with 3 classes)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435740-CC70-94FA-22C2-28F79D4424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415" y="2737402"/>
            <a:ext cx="407130" cy="307830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1823EE29-92DE-CAE0-DA8B-5ACB67B709D0}"/>
              </a:ext>
            </a:extLst>
          </p:cNvPr>
          <p:cNvSpPr/>
          <p:nvPr/>
        </p:nvSpPr>
        <p:spPr>
          <a:xfrm>
            <a:off x="2067339" y="2265068"/>
            <a:ext cx="1398104" cy="125249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/>
              <a:t>Network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FE66B01-0551-3EA6-0A10-CF0E7D0A6F41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1298713" y="2891317"/>
            <a:ext cx="76862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34A71E0-DEC3-1A1E-CF96-4D43735832F0}"/>
              </a:ext>
            </a:extLst>
          </p:cNvPr>
          <p:cNvSpPr txBox="1"/>
          <p:nvPr/>
        </p:nvSpPr>
        <p:spPr>
          <a:xfrm>
            <a:off x="569638" y="3045232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/>
              <a:t>Input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D8C369A-C8F5-A4F9-17B7-474C333A4E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8341" y="2205922"/>
            <a:ext cx="405979" cy="33493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070F4FC-31CD-4588-AA79-E1DA3E17B1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8341" y="2760291"/>
            <a:ext cx="416129" cy="33493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9C8B858-8150-B981-AAE1-C8E7CE5899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8341" y="3300106"/>
            <a:ext cx="426278" cy="334933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64DB57D-942D-5FD1-E171-AC11B228A13B}"/>
              </a:ext>
            </a:extLst>
          </p:cNvPr>
          <p:cNvCxnSpPr>
            <a:stCxn id="5" idx="3"/>
          </p:cNvCxnSpPr>
          <p:nvPr/>
        </p:nvCxnSpPr>
        <p:spPr>
          <a:xfrm flipV="1">
            <a:off x="3465443" y="2438400"/>
            <a:ext cx="649357" cy="4529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87F7B31-B3AC-E031-1B44-865A31B60485}"/>
              </a:ext>
            </a:extLst>
          </p:cNvPr>
          <p:cNvCxnSpPr>
            <a:stCxn id="5" idx="3"/>
          </p:cNvCxnSpPr>
          <p:nvPr/>
        </p:nvCxnSpPr>
        <p:spPr>
          <a:xfrm>
            <a:off x="3465443" y="2891317"/>
            <a:ext cx="6626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EC63027-2B93-3DF2-E668-B32B0A116518}"/>
              </a:ext>
            </a:extLst>
          </p:cNvPr>
          <p:cNvCxnSpPr>
            <a:stCxn id="5" idx="3"/>
          </p:cNvCxnSpPr>
          <p:nvPr/>
        </p:nvCxnSpPr>
        <p:spPr>
          <a:xfrm>
            <a:off x="3465443" y="2891317"/>
            <a:ext cx="649357" cy="5232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CAD5514-2F6D-B8B9-B24C-1E6F57A373B5}"/>
                  </a:ext>
                </a:extLst>
              </p:cNvPr>
              <p:cNvSpPr txBox="1"/>
              <p:nvPr/>
            </p:nvSpPr>
            <p:spPr>
              <a:xfrm>
                <a:off x="5208106" y="1072537"/>
                <a:ext cx="3214479" cy="3710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CH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CH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de-CH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CH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CH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de-CH" b="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CH" b="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de-CH" i="1">
                                  <a:latin typeface="Cambria Math" panose="02040503050406030204" pitchFamily="18" charset="0"/>
                                </a:rPr>
                                <m:t>5.4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de-CH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CH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de-CH" i="1">
                                  <a:latin typeface="Cambria Math" panose="02040503050406030204" pitchFamily="18" charset="0"/>
                                </a:rPr>
                                <m:t>5.4</m:t>
                              </m:r>
                            </m:sup>
                          </m:sSup>
                          <m:r>
                            <m:rPr>
                              <m:nor/>
                            </m:rPr>
                            <a:rPr lang="de-CH"/>
                            <m:t>+</m:t>
                          </m:r>
                          <m:sSup>
                            <m:sSupPr>
                              <m:ctrlPr>
                                <a:rPr lang="de-CH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CH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de-CH" b="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de-CH" i="1">
                                  <a:latin typeface="Cambria Math" panose="02040503050406030204" pitchFamily="18" charset="0"/>
                                </a:rPr>
                                <m:t>.4</m:t>
                              </m:r>
                            </m:sup>
                          </m:sSup>
                          <m:r>
                            <m:rPr>
                              <m:nor/>
                            </m:rPr>
                            <a:rPr lang="de-CH"/>
                            <m:t>+</m:t>
                          </m:r>
                          <m:sSup>
                            <m:sSupPr>
                              <m:ctrlPr>
                                <a:rPr lang="de-CH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CH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de-CH" b="0" i="1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  <m:r>
                                <a:rPr lang="de-CH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de-CH" b="0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de-CH" b="0"/>
              </a:p>
              <a:p>
                <a:endParaRPr lang="de-CH"/>
              </a:p>
              <a:p>
                <a:endParaRPr lang="de-CH"/>
              </a:p>
              <a:p>
                <a:endParaRPr lang="de-CH" b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CH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de-CH" b="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de-CH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CH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de-CH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CH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de-CH" b="0" i="1">
                                  <a:latin typeface="Cambria Math" panose="02040503050406030204" pitchFamily="18" charset="0"/>
                                </a:rPr>
                                <m:t>0.4</m:t>
                              </m:r>
                              <m:r>
                                <a:rPr lang="de-CH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de-CH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CH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de-CH" i="1">
                                  <a:latin typeface="Cambria Math" panose="02040503050406030204" pitchFamily="18" charset="0"/>
                                </a:rPr>
                                <m:t>5.4</m:t>
                              </m:r>
                            </m:sup>
                          </m:sSup>
                          <m:r>
                            <m:rPr>
                              <m:nor/>
                            </m:rPr>
                            <a:rPr lang="de-CH"/>
                            <m:t>+</m:t>
                          </m:r>
                          <m:sSup>
                            <m:sSupPr>
                              <m:ctrlPr>
                                <a:rPr lang="de-CH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CH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de-CH" i="1">
                                  <a:latin typeface="Cambria Math" panose="02040503050406030204" pitchFamily="18" charset="0"/>
                                </a:rPr>
                                <m:t>0.4</m:t>
                              </m:r>
                            </m:sup>
                          </m:sSup>
                          <m:r>
                            <m:rPr>
                              <m:nor/>
                            </m:rPr>
                            <a:rPr lang="de-CH"/>
                            <m:t>+</m:t>
                          </m:r>
                          <m:sSup>
                            <m:sSupPr>
                              <m:ctrlPr>
                                <a:rPr lang="de-CH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CH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de-CH" i="1">
                                  <a:latin typeface="Cambria Math" panose="02040503050406030204" pitchFamily="18" charset="0"/>
                                </a:rPr>
                                <m:t>12.5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CH"/>
              </a:p>
              <a:p>
                <a:endParaRPr lang="en-CH"/>
              </a:p>
              <a:p>
                <a:endParaRPr lang="en-CH"/>
              </a:p>
              <a:p>
                <a:endParaRPr lang="en-CH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CH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de-CH" b="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de-CH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CH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de-CH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CH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de-CH" b="0" i="1">
                                  <a:latin typeface="Cambria Math" panose="02040503050406030204" pitchFamily="18" charset="0"/>
                                </a:rPr>
                                <m:t>12.5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de-CH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CH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de-CH" i="1">
                                  <a:latin typeface="Cambria Math" panose="02040503050406030204" pitchFamily="18" charset="0"/>
                                </a:rPr>
                                <m:t>5.4</m:t>
                              </m:r>
                            </m:sup>
                          </m:sSup>
                          <m:r>
                            <m:rPr>
                              <m:nor/>
                            </m:rPr>
                            <a:rPr lang="de-CH"/>
                            <m:t>+</m:t>
                          </m:r>
                          <m:sSup>
                            <m:sSupPr>
                              <m:ctrlPr>
                                <a:rPr lang="de-CH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CH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de-CH" i="1">
                                  <a:latin typeface="Cambria Math" panose="02040503050406030204" pitchFamily="18" charset="0"/>
                                </a:rPr>
                                <m:t>0.4</m:t>
                              </m:r>
                            </m:sup>
                          </m:sSup>
                          <m:r>
                            <m:rPr>
                              <m:nor/>
                            </m:rPr>
                            <a:rPr lang="de-CH"/>
                            <m:t>+</m:t>
                          </m:r>
                          <m:sSup>
                            <m:sSupPr>
                              <m:ctrlPr>
                                <a:rPr lang="de-CH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CH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de-CH" i="1">
                                  <a:latin typeface="Cambria Math" panose="02040503050406030204" pitchFamily="18" charset="0"/>
                                </a:rPr>
                                <m:t>12.5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CH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CAD5514-2F6D-B8B9-B24C-1E6F57A373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8106" y="1072537"/>
                <a:ext cx="3214479" cy="371043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C6D58BC-CF64-7073-2403-7E3C6F657BD3}"/>
                  </a:ext>
                </a:extLst>
              </p:cNvPr>
              <p:cNvSpPr txBox="1"/>
              <p:nvPr/>
            </p:nvSpPr>
            <p:spPr>
              <a:xfrm>
                <a:off x="1373857" y="4329952"/>
                <a:ext cx="256203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CH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de-CH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CH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de-CH" b="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de-CH" b="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de-CH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de-CH" b="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de-CH" b="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e-CH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de-CH" b="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de-CH" b="0" i="1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CH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C6D58BC-CF64-7073-2403-7E3C6F657B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3857" y="4329952"/>
                <a:ext cx="2562038" cy="369332"/>
              </a:xfrm>
              <a:prstGeom prst="rect">
                <a:avLst/>
              </a:prstGeom>
              <a:blipFill>
                <a:blip r:embed="rId7"/>
                <a:stretch>
                  <a:fillRect b="-6452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152970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3"/>
          <p:cNvSpPr txBox="1">
            <a:spLocks noGrp="1"/>
          </p:cNvSpPr>
          <p:nvPr>
            <p:ph type="title"/>
          </p:nvPr>
        </p:nvSpPr>
        <p:spPr>
          <a:xfrm>
            <a:off x="414626" y="31060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Softmax output layer for classification</a:t>
            </a:r>
            <a:endParaRPr/>
          </a:p>
        </p:txBody>
      </p:sp>
      <p:pic>
        <p:nvPicPr>
          <p:cNvPr id="294" name="Google Shape;29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4926" y="1101438"/>
            <a:ext cx="2295100" cy="120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775" y="2266675"/>
            <a:ext cx="4559500" cy="1652675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33"/>
          <p:cNvSpPr txBox="1"/>
          <p:nvPr/>
        </p:nvSpPr>
        <p:spPr>
          <a:xfrm>
            <a:off x="3127325" y="1214705"/>
            <a:ext cx="5627100" cy="8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aleway"/>
                <a:ea typeface="Raleway"/>
                <a:cs typeface="Raleway"/>
                <a:sym typeface="Raleway"/>
              </a:rPr>
              <a:t>Output of ith neuron of the output layer</a:t>
            </a:r>
            <a:endParaRPr sz="24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97" name="Google Shape;297;p33"/>
          <p:cNvSpPr txBox="1"/>
          <p:nvPr/>
        </p:nvSpPr>
        <p:spPr>
          <a:xfrm>
            <a:off x="4525543" y="2393953"/>
            <a:ext cx="3970200" cy="12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aleway"/>
                <a:ea typeface="Raleway"/>
                <a:cs typeface="Raleway"/>
                <a:sym typeface="Raleway"/>
              </a:rPr>
              <a:t>Note that they can be interpreted as probability since the sum is equal to 1</a:t>
            </a:r>
            <a:endParaRPr sz="24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98" name="Google Shape;298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13750" y="3797731"/>
            <a:ext cx="6324201" cy="1204600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33"/>
          <p:cNvSpPr txBox="1"/>
          <p:nvPr/>
        </p:nvSpPr>
        <p:spPr>
          <a:xfrm rot="-5400000">
            <a:off x="6965825" y="2423859"/>
            <a:ext cx="3873000" cy="2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500" tIns="41500" rIns="41500" bIns="41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Source:Umberto Michelucci, Applied Deep Learning - A Case-Based Approach to Understanding Deep Neural Networks, APRESS 2018</a:t>
            </a:r>
            <a:endParaRPr sz="800"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39"/>
          <p:cNvSpPr txBox="1">
            <a:spLocks noGrp="1"/>
          </p:cNvSpPr>
          <p:nvPr>
            <p:ph type="title"/>
          </p:nvPr>
        </p:nvSpPr>
        <p:spPr>
          <a:xfrm>
            <a:off x="763350" y="53052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First problem - overfitting</a:t>
            </a:r>
            <a:endParaRPr/>
          </a:p>
        </p:txBody>
      </p:sp>
      <p:pic>
        <p:nvPicPr>
          <p:cNvPr id="345" name="Google Shape;34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5075" y="1316675"/>
            <a:ext cx="2640024" cy="2008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21875" y="1316675"/>
            <a:ext cx="2605723" cy="2008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88524" y="1354275"/>
            <a:ext cx="2759051" cy="2017632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39"/>
          <p:cNvSpPr txBox="1"/>
          <p:nvPr/>
        </p:nvSpPr>
        <p:spPr>
          <a:xfrm>
            <a:off x="1042375" y="3164137"/>
            <a:ext cx="17880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aleway"/>
                <a:ea typeface="Raleway"/>
                <a:cs typeface="Raleway"/>
                <a:sym typeface="Raleway"/>
              </a:rPr>
              <a:t>Underfitting</a:t>
            </a:r>
            <a:endParaRPr sz="18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49" name="Google Shape;349;p39"/>
          <p:cNvSpPr txBox="1"/>
          <p:nvPr/>
        </p:nvSpPr>
        <p:spPr>
          <a:xfrm>
            <a:off x="6816575" y="3206504"/>
            <a:ext cx="17880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aleway"/>
                <a:ea typeface="Raleway"/>
                <a:cs typeface="Raleway"/>
                <a:sym typeface="Raleway"/>
              </a:rPr>
              <a:t>Overfitting</a:t>
            </a:r>
            <a:endParaRPr sz="18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50" name="Google Shape;350;p39"/>
          <p:cNvSpPr txBox="1"/>
          <p:nvPr/>
        </p:nvSpPr>
        <p:spPr>
          <a:xfrm>
            <a:off x="4024078" y="3182737"/>
            <a:ext cx="17301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aleway"/>
                <a:ea typeface="Raleway"/>
                <a:cs typeface="Raleway"/>
                <a:sym typeface="Raleway"/>
              </a:rPr>
              <a:t>Just fitting ;-)</a:t>
            </a:r>
            <a:endParaRPr sz="18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351" name="Google Shape;351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46789" y="3575700"/>
            <a:ext cx="5730836" cy="1523900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39"/>
          <p:cNvSpPr txBox="1"/>
          <p:nvPr/>
        </p:nvSpPr>
        <p:spPr>
          <a:xfrm rot="-5400000">
            <a:off x="6965825" y="2423859"/>
            <a:ext cx="3873000" cy="2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500" tIns="41500" rIns="41500" bIns="41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Source:Umberto Michelucci, Applied Deep Learning - A Case-Based Approach to Understanding Deep Neural Networks, APRESS 2018</a:t>
            </a:r>
            <a:endParaRPr sz="800"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41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Optimizers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476313-8379-DFBB-ED63-572EA3739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794" y="184267"/>
            <a:ext cx="4432206" cy="1289446"/>
          </a:xfrm>
        </p:spPr>
        <p:txBody>
          <a:bodyPr>
            <a:normAutofit fontScale="90000"/>
          </a:bodyPr>
          <a:lstStyle/>
          <a:p>
            <a:r>
              <a:rPr lang="en-CH"/>
              <a:t>Gradient Descent</a:t>
            </a:r>
          </a:p>
        </p:txBody>
      </p:sp>
      <p:pic>
        <p:nvPicPr>
          <p:cNvPr id="4098" name="Picture 2" descr="Alternatives to the Gradient Descent Algorithm - DataScienceCentral.com">
            <a:extLst>
              <a:ext uri="{FF2B5EF4-FFF2-40B4-BE49-F238E27FC236}">
                <a16:creationId xmlns:a16="http://schemas.microsoft.com/office/drawing/2014/main" id="{3A6079A1-5215-44CA-6DD4-82A2DE4FDD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9330" y="828990"/>
            <a:ext cx="3238500" cy="340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A0C97EC-14F7-2F38-4ECD-D43D15F74D3F}"/>
              </a:ext>
            </a:extLst>
          </p:cNvPr>
          <p:cNvSpPr txBox="1"/>
          <p:nvPr/>
        </p:nvSpPr>
        <p:spPr>
          <a:xfrm>
            <a:off x="737002" y="4881890"/>
            <a:ext cx="865216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H" sz="1100">
                <a:latin typeface="Arial" panose="020B0604020202020204" pitchFamily="34" charset="0"/>
                <a:cs typeface="Arial" panose="020B0604020202020204" pitchFamily="34" charset="0"/>
              </a:rPr>
              <a:t>Image source: </a:t>
            </a:r>
            <a:r>
              <a:rPr lang="en-CH" sz="110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https://www.datasciencecentral.com/alternatives-to-the-gradient-descent-algorithm/</a:t>
            </a:r>
            <a:r>
              <a:rPr lang="en-CH" sz="1100">
                <a:latin typeface="Arial" panose="020B0604020202020204" pitchFamily="34" charset="0"/>
                <a:cs typeface="Arial" panose="020B0604020202020204" pitchFamily="34" charset="0"/>
              </a:rPr>
              <a:t>, Last visited 20/8/2022</a:t>
            </a:r>
          </a:p>
        </p:txBody>
      </p:sp>
    </p:spTree>
    <p:extLst>
      <p:ext uri="{BB962C8B-B14F-4D97-AF65-F5344CB8AC3E}">
        <p14:creationId xmlns:p14="http://schemas.microsoft.com/office/powerpoint/2010/main" val="289390587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EA48E-0D34-E5C0-31F6-837AFC34F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/>
              <a:t>Explanation of Gradient Descent on the blackboard</a:t>
            </a:r>
          </a:p>
        </p:txBody>
      </p:sp>
    </p:spTree>
    <p:extLst>
      <p:ext uri="{BB962C8B-B14F-4D97-AF65-F5344CB8AC3E}">
        <p14:creationId xmlns:p14="http://schemas.microsoft.com/office/powerpoint/2010/main" val="4691711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42"/>
          <p:cNvSpPr txBox="1">
            <a:spLocks noGrp="1"/>
          </p:cNvSpPr>
          <p:nvPr>
            <p:ph type="title"/>
          </p:nvPr>
        </p:nvSpPr>
        <p:spPr>
          <a:xfrm>
            <a:off x="186111" y="318111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Gradient Descent</a:t>
            </a:r>
            <a:endParaRPr/>
          </a:p>
        </p:txBody>
      </p:sp>
      <p:pic>
        <p:nvPicPr>
          <p:cNvPr id="372" name="Google Shape;37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9223" y="1851855"/>
            <a:ext cx="8485551" cy="108472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41B929D-AF8A-A250-9065-D0258C1EBCFC}"/>
              </a:ext>
            </a:extLst>
          </p:cNvPr>
          <p:cNvSpPr txBox="1"/>
          <p:nvPr/>
        </p:nvSpPr>
        <p:spPr>
          <a:xfrm>
            <a:off x="372864" y="3935125"/>
            <a:ext cx="839827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H" sz="1600">
                <a:latin typeface="Arial" panose="020B0604020202020204" pitchFamily="34" charset="0"/>
                <a:cs typeface="Arial" panose="020B0604020202020204" pitchFamily="34" charset="0"/>
              </a:rPr>
              <a:t>For those of you with more mathematical and programming background here is an implementation from scratch of the gradient descent: </a:t>
            </a:r>
            <a:r>
              <a:rPr lang="en-CH" sz="160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http://adl.toelt.ai/gradientDescent/Gradient_descent_developed_from_scratch.html</a:t>
            </a:r>
            <a:r>
              <a:rPr lang="en-CH" sz="16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43"/>
          <p:cNvSpPr txBox="1">
            <a:spLocks noGrp="1"/>
          </p:cNvSpPr>
          <p:nvPr>
            <p:ph type="ctrTitle"/>
          </p:nvPr>
        </p:nvSpPr>
        <p:spPr>
          <a:xfrm>
            <a:off x="727950" y="1568225"/>
            <a:ext cx="7688100" cy="26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First challenge: the right learning rate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u="sng">
                <a:solidFill>
                  <a:schemeClr val="hlink"/>
                </a:solidFill>
                <a:hlinkClick r:id="rId3"/>
              </a:rPr>
              <a:t>https://www.benfrederickson.com/numerical-optimization/</a:t>
            </a:r>
            <a:endParaRPr sz="240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2C58D2-2A08-7CBA-B4FC-8438FB2E3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/>
              <a:t>Optimizers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3D3ABA-039D-DB69-8B93-5B6DA2D6A0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/>
              <a:t>Gradient Descent</a:t>
            </a:r>
          </a:p>
          <a:p>
            <a:r>
              <a:rPr lang="en-CH"/>
              <a:t>RMSProp</a:t>
            </a:r>
          </a:p>
          <a:p>
            <a:r>
              <a:rPr lang="en-CH"/>
              <a:t>Adam</a:t>
            </a:r>
          </a:p>
          <a:p>
            <a:pPr marL="0" indent="0">
              <a:buNone/>
            </a:pPr>
            <a:r>
              <a:rPr lang="en-GB"/>
              <a:t>A</a:t>
            </a:r>
            <a:r>
              <a:rPr lang="en-CH"/>
              <a:t>nd many others…</a:t>
            </a:r>
          </a:p>
        </p:txBody>
      </p:sp>
    </p:spTree>
    <p:extLst>
      <p:ext uri="{BB962C8B-B14F-4D97-AF65-F5344CB8AC3E}">
        <p14:creationId xmlns:p14="http://schemas.microsoft.com/office/powerpoint/2010/main" val="29958471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5FB6E6-73B2-AD25-4753-1E2A5DCFB1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44" y="37129"/>
            <a:ext cx="7886700" cy="994172"/>
          </a:xfrm>
        </p:spPr>
        <p:txBody>
          <a:bodyPr>
            <a:normAutofit fontScale="90000"/>
          </a:bodyPr>
          <a:lstStyle/>
          <a:p>
            <a:r>
              <a:rPr lang="en-CH"/>
              <a:t>An intuitive understanding of a neural network</a:t>
            </a: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C2B238C8-E7DB-20D1-EEDE-4539EBC1A52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4000" y="1121438"/>
            <a:ext cx="3556000" cy="238379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FC865E6-BBD5-ED28-B6F3-692C00331FCF}"/>
                  </a:ext>
                </a:extLst>
              </p:cNvPr>
              <p:cNvSpPr txBox="1"/>
              <p:nvPr/>
            </p:nvSpPr>
            <p:spPr>
              <a:xfrm>
                <a:off x="628650" y="3669327"/>
                <a:ext cx="7886700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spcBef>
                    <a:spcPts val="2000"/>
                  </a:spcBef>
                  <a:spcAft>
                    <a:spcPts val="1200"/>
                  </a:spcAft>
                  <a:tabLst>
                    <a:tab pos="365760" algn="l"/>
                  </a:tabLst>
                </a:pPr>
                <a:r>
                  <a:rPr lang="en-US" sz="1800" i="1">
                    <a:effectLst/>
                    <a:latin typeface="Arial Narrow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A diagram that gives an intuitive understanding of what is a neural network.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H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800" i="1">
                    <a:effectLst/>
                    <a:latin typeface="Arial Narrow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are the inputs (for </a:t>
                </a:r>
                <a14:m>
                  <m:oMath xmlns:m="http://schemas.openxmlformats.org/officeDocument/2006/math"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=1,…,</m:t>
                    </m:r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1800" i="1">
                    <a:effectLst/>
                    <a:latin typeface="Arial Narrow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H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800" i="1">
                    <a:effectLst/>
                    <a:latin typeface="Arial Narrow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are numbers (or parameters) (for </a:t>
                </a:r>
                <a14:m>
                  <m:oMath xmlns:m="http://schemas.openxmlformats.org/officeDocument/2006/math"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=1,…,</m:t>
                    </m:r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𝑁</m:t>
                    </m:r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1800" i="1">
                    <a:effectLst/>
                    <a:latin typeface="Arial Narrow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, and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CH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sz="1800" i="1">
                    <a:effectLst/>
                    <a:latin typeface="Arial Narrow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is the output of the network. The network itself is the depicted intuitively as the irregular shape in the middle of the figure.</a:t>
                </a:r>
                <a:endParaRPr lang="en-CH" sz="1800" i="1">
                  <a:effectLst/>
                  <a:latin typeface="Arial Narrow" panose="020B060402020202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FC865E6-BBD5-ED28-B6F3-692C00331F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3669327"/>
                <a:ext cx="7886700" cy="1200329"/>
              </a:xfrm>
              <a:prstGeom prst="rect">
                <a:avLst/>
              </a:prstGeom>
              <a:blipFill>
                <a:blip r:embed="rId3"/>
                <a:stretch>
                  <a:fillRect l="-482" t="-2083" r="-1125" b="-6250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15D8ED34-3FEA-6613-E79E-AAEC5718ADA0}"/>
              </a:ext>
            </a:extLst>
          </p:cNvPr>
          <p:cNvSpPr txBox="1"/>
          <p:nvPr/>
        </p:nvSpPr>
        <p:spPr>
          <a:xfrm>
            <a:off x="843762" y="3113499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Inputs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D134856-910C-CBED-CC7C-BE2CDBCAFB5D}"/>
              </a:ext>
            </a:extLst>
          </p:cNvPr>
          <p:cNvSpPr/>
          <p:nvPr/>
        </p:nvSpPr>
        <p:spPr>
          <a:xfrm>
            <a:off x="2716696" y="2313333"/>
            <a:ext cx="304800" cy="25841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64906FF-8790-D13F-1344-DFE93F31B0F8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 flipV="1">
            <a:off x="1656805" y="2442542"/>
            <a:ext cx="1059891" cy="85562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D332257-7E66-9F82-CF3C-E13EE063B7C2}"/>
              </a:ext>
            </a:extLst>
          </p:cNvPr>
          <p:cNvSpPr txBox="1"/>
          <p:nvPr/>
        </p:nvSpPr>
        <p:spPr>
          <a:xfrm>
            <a:off x="6849578" y="1323361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Outputs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09FB755-BBE1-F2A4-3F98-F724C6C4933F}"/>
              </a:ext>
            </a:extLst>
          </p:cNvPr>
          <p:cNvSpPr/>
          <p:nvPr/>
        </p:nvSpPr>
        <p:spPr>
          <a:xfrm>
            <a:off x="6122506" y="2313333"/>
            <a:ext cx="304800" cy="25841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6B9F47A-D21D-458B-FC99-D2FAD91A29D9}"/>
              </a:ext>
            </a:extLst>
          </p:cNvPr>
          <p:cNvCxnSpPr>
            <a:cxnSpLocks/>
            <a:stCxn id="10" idx="2"/>
            <a:endCxn id="3" idx="3"/>
          </p:cNvCxnSpPr>
          <p:nvPr/>
        </p:nvCxnSpPr>
        <p:spPr>
          <a:xfrm flipH="1">
            <a:off x="6350000" y="1692693"/>
            <a:ext cx="995868" cy="62064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Normal brain MRI | Radiology Case | Radiopaedia.org">
            <a:extLst>
              <a:ext uri="{FF2B5EF4-FFF2-40B4-BE49-F238E27FC236}">
                <a16:creationId xmlns:a16="http://schemas.microsoft.com/office/drawing/2014/main" id="{AAF8A79B-207E-80BF-BDD9-9C0914E9CD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399" y="1298875"/>
            <a:ext cx="716444" cy="716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Excel Tabular Data • Excel Table • My Online Training Hub">
            <a:extLst>
              <a:ext uri="{FF2B5EF4-FFF2-40B4-BE49-F238E27FC236}">
                <a16:creationId xmlns:a16="http://schemas.microsoft.com/office/drawing/2014/main" id="{EAB10227-202B-F740-50F5-B8CCC5E75E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9147" y="1083305"/>
            <a:ext cx="1713271" cy="765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s apparent fixational drift in eye-tracking data due to filters or eyeball  rotation? | SpringerLink">
            <a:extLst>
              <a:ext uri="{FF2B5EF4-FFF2-40B4-BE49-F238E27FC236}">
                <a16:creationId xmlns:a16="http://schemas.microsoft.com/office/drawing/2014/main" id="{2F272628-389B-BFCF-1760-7ED9177A0B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621" y="2027980"/>
            <a:ext cx="998032" cy="680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23B69BC-D893-C7BE-5CF0-56F4A338C8B6}"/>
              </a:ext>
            </a:extLst>
          </p:cNvPr>
          <p:cNvSpPr txBox="1"/>
          <p:nvPr/>
        </p:nvSpPr>
        <p:spPr>
          <a:xfrm>
            <a:off x="8022131" y="788859"/>
            <a:ext cx="73930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CH" sz="1200">
                <a:latin typeface="Arial" panose="020B0604020202020204" pitchFamily="34" charset="0"/>
                <a:cs typeface="Arial" panose="020B0604020202020204" pitchFamily="34" charset="0"/>
              </a:rPr>
              <a:t>lass 1,</a:t>
            </a:r>
          </a:p>
          <a:p>
            <a:r>
              <a:rPr lang="en-GB" sz="120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CH" sz="1200">
                <a:latin typeface="Arial" panose="020B0604020202020204" pitchFamily="34" charset="0"/>
                <a:cs typeface="Arial" panose="020B0604020202020204" pitchFamily="34" charset="0"/>
              </a:rPr>
              <a:t>lass 2,</a:t>
            </a:r>
          </a:p>
          <a:p>
            <a:r>
              <a:rPr lang="en-GB" sz="120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CH" sz="1200">
                <a:latin typeface="Arial" panose="020B0604020202020204" pitchFamily="34" charset="0"/>
                <a:cs typeface="Arial" panose="020B0604020202020204" pitchFamily="34" charset="0"/>
              </a:rPr>
              <a:t>lass 3,</a:t>
            </a:r>
          </a:p>
          <a:p>
            <a:r>
              <a:rPr lang="en-GB" sz="120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en-CH" sz="1200">
                <a:latin typeface="Arial" panose="020B0604020202020204" pitchFamily="34" charset="0"/>
                <a:cs typeface="Arial" panose="020B0604020202020204" pitchFamily="34" charset="0"/>
              </a:rPr>
              <a:t>tc.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A3C6F5E-FF08-B901-1886-345C8BCB767A}"/>
              </a:ext>
            </a:extLst>
          </p:cNvPr>
          <p:cNvSpPr txBox="1"/>
          <p:nvPr/>
        </p:nvSpPr>
        <p:spPr>
          <a:xfrm>
            <a:off x="7908959" y="1749357"/>
            <a:ext cx="4828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200">
                <a:latin typeface="Arial" panose="020B0604020202020204" pitchFamily="34" charset="0"/>
                <a:cs typeface="Arial" panose="020B0604020202020204" pitchFamily="34" charset="0"/>
              </a:rPr>
              <a:t>1.73</a:t>
            </a:r>
            <a:endParaRPr lang="en-CH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8" name="Picture 2" descr="Normal brain MRI | Radiology Case | Radiopaedia.org">
            <a:extLst>
              <a:ext uri="{FF2B5EF4-FFF2-40B4-BE49-F238E27FC236}">
                <a16:creationId xmlns:a16="http://schemas.microsoft.com/office/drawing/2014/main" id="{6F39E6A4-B0F1-6CE6-6EB2-1A0D7381DD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3653" y="2175265"/>
            <a:ext cx="716444" cy="716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2844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10" grpId="0"/>
      <p:bldP spid="11" grpId="0" animBg="1"/>
      <p:bldP spid="16" grpId="0"/>
      <p:bldP spid="1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FBE63-FC6E-D5AD-4AA4-9FB614C0B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/>
              <a:t>Challenges with Neural Networks</a:t>
            </a:r>
          </a:p>
        </p:txBody>
      </p:sp>
    </p:spTree>
    <p:extLst>
      <p:ext uri="{BB962C8B-B14F-4D97-AF65-F5344CB8AC3E}">
        <p14:creationId xmlns:p14="http://schemas.microsoft.com/office/powerpoint/2010/main" val="47429181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44"/>
          <p:cNvSpPr txBox="1">
            <a:spLocks noGrp="1"/>
          </p:cNvSpPr>
          <p:nvPr>
            <p:ph type="title"/>
          </p:nvPr>
        </p:nvSpPr>
        <p:spPr>
          <a:xfrm>
            <a:off x="586327" y="1008549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Gradient Descent variations</a:t>
            </a:r>
            <a:endParaRPr/>
          </a:p>
        </p:txBody>
      </p:sp>
      <p:sp>
        <p:nvSpPr>
          <p:cNvPr id="383" name="Google Shape;383;p44"/>
          <p:cNvSpPr txBox="1">
            <a:spLocks noGrp="1"/>
          </p:cNvSpPr>
          <p:nvPr>
            <p:ph type="body" idx="1"/>
          </p:nvPr>
        </p:nvSpPr>
        <p:spPr>
          <a:xfrm>
            <a:off x="586327" y="1768774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Raleway"/>
                <a:ea typeface="Raleway"/>
                <a:cs typeface="Raleway"/>
                <a:sym typeface="Raleway"/>
              </a:rPr>
              <a:t>Batch</a:t>
            </a:r>
            <a:r>
              <a:rPr lang="en" sz="1800">
                <a:latin typeface="Raleway"/>
                <a:ea typeface="Raleway"/>
                <a:cs typeface="Raleway"/>
                <a:sym typeface="Raleway"/>
              </a:rPr>
              <a:t> - Update the weights after all observations have been evaluated</a:t>
            </a:r>
            <a:endParaRPr sz="1800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 b="1">
                <a:latin typeface="Raleway"/>
                <a:ea typeface="Raleway"/>
                <a:cs typeface="Raleway"/>
                <a:sym typeface="Raleway"/>
              </a:rPr>
              <a:t>Mini-batch</a:t>
            </a:r>
            <a:r>
              <a:rPr lang="en" sz="1800">
                <a:latin typeface="Raleway"/>
                <a:ea typeface="Raleway"/>
                <a:cs typeface="Raleway"/>
                <a:sym typeface="Raleway"/>
              </a:rPr>
              <a:t> - Update the weights after </a:t>
            </a:r>
            <a:r>
              <a:rPr lang="en" sz="1800" i="1">
                <a:latin typeface="Raleway"/>
                <a:ea typeface="Raleway"/>
                <a:cs typeface="Raleway"/>
                <a:sym typeface="Raleway"/>
              </a:rPr>
              <a:t>n</a:t>
            </a:r>
            <a:r>
              <a:rPr lang="en" sz="1800">
                <a:latin typeface="Raleway"/>
                <a:ea typeface="Raleway"/>
                <a:cs typeface="Raleway"/>
                <a:sym typeface="Raleway"/>
              </a:rPr>
              <a:t> observations have been evaluated</a:t>
            </a:r>
            <a:endParaRPr sz="1800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 b="1">
                <a:latin typeface="Raleway"/>
                <a:ea typeface="Raleway"/>
                <a:cs typeface="Raleway"/>
                <a:sym typeface="Raleway"/>
              </a:rPr>
              <a:t>Stochastic </a:t>
            </a:r>
            <a:r>
              <a:rPr lang="en" sz="1800">
                <a:latin typeface="Raleway"/>
                <a:ea typeface="Raleway"/>
                <a:cs typeface="Raleway"/>
                <a:sym typeface="Raleway"/>
              </a:rPr>
              <a:t>- Update the weights after </a:t>
            </a:r>
            <a:r>
              <a:rPr lang="en" sz="1800" i="1">
                <a:latin typeface="Raleway"/>
                <a:ea typeface="Raleway"/>
                <a:cs typeface="Raleway"/>
                <a:sym typeface="Raleway"/>
              </a:rPr>
              <a:t>each single </a:t>
            </a:r>
            <a:r>
              <a:rPr lang="en" sz="1800">
                <a:latin typeface="Raleway"/>
                <a:ea typeface="Raleway"/>
                <a:cs typeface="Raleway"/>
                <a:sym typeface="Raleway"/>
              </a:rPr>
              <a:t>observations have been evaluated</a:t>
            </a:r>
            <a:endParaRPr sz="1800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8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4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Gradient descent variations - a comparison</a:t>
            </a:r>
            <a:endParaRPr/>
          </a:p>
        </p:txBody>
      </p:sp>
      <p:pic>
        <p:nvPicPr>
          <p:cNvPr id="389" name="Google Shape;38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225" y="2389825"/>
            <a:ext cx="6093851" cy="142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72525" y="2072875"/>
            <a:ext cx="3071475" cy="2229500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p45"/>
          <p:cNvSpPr txBox="1"/>
          <p:nvPr/>
        </p:nvSpPr>
        <p:spPr>
          <a:xfrm>
            <a:off x="5220150" y="4760659"/>
            <a:ext cx="3873000" cy="2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500" tIns="41500" rIns="41500" bIns="41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Source:Umberto Michelucci, Applied Deep Learning - A Case-Based Approach to Understanding Deep Neural Networks, APRESS 2018</a:t>
            </a:r>
            <a:endParaRPr sz="800"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46"/>
          <p:cNvSpPr txBox="1">
            <a:spLocks noGrp="1"/>
          </p:cNvSpPr>
          <p:nvPr>
            <p:ph type="title"/>
          </p:nvPr>
        </p:nvSpPr>
        <p:spPr>
          <a:xfrm>
            <a:off x="727650" y="53900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Other optimizers</a:t>
            </a:r>
            <a:endParaRPr/>
          </a:p>
        </p:txBody>
      </p:sp>
      <p:sp>
        <p:nvSpPr>
          <p:cNvPr id="397" name="Google Shape;397;p46"/>
          <p:cNvSpPr txBox="1">
            <a:spLocks noGrp="1"/>
          </p:cNvSpPr>
          <p:nvPr>
            <p:ph type="body" idx="1"/>
          </p:nvPr>
        </p:nvSpPr>
        <p:spPr>
          <a:xfrm>
            <a:off x="770025" y="1319950"/>
            <a:ext cx="6891000" cy="136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Raleway"/>
              <a:buChar char="-"/>
            </a:pPr>
            <a:r>
              <a:rPr lang="en" sz="2400">
                <a:latin typeface="Raleway"/>
                <a:ea typeface="Raleway"/>
                <a:cs typeface="Raleway"/>
                <a:sym typeface="Raleway"/>
              </a:rPr>
              <a:t>Momentum</a:t>
            </a:r>
            <a:endParaRPr sz="2400"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Raleway"/>
              <a:buChar char="-"/>
            </a:pPr>
            <a:r>
              <a:rPr lang="en" sz="2400">
                <a:latin typeface="Raleway"/>
                <a:ea typeface="Raleway"/>
                <a:cs typeface="Raleway"/>
                <a:sym typeface="Raleway"/>
              </a:rPr>
              <a:t>RMSProp</a:t>
            </a:r>
            <a:endParaRPr sz="2400"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Raleway"/>
              <a:buChar char="-"/>
            </a:pPr>
            <a:r>
              <a:rPr lang="en" sz="2400">
                <a:latin typeface="Raleway"/>
                <a:ea typeface="Raleway"/>
                <a:cs typeface="Raleway"/>
                <a:sym typeface="Raleway"/>
              </a:rPr>
              <a:t>Adam ← </a:t>
            </a:r>
            <a:endParaRPr sz="24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398" name="Google Shape;398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4100" y="2686452"/>
            <a:ext cx="6612251" cy="2127650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p46"/>
          <p:cNvSpPr txBox="1"/>
          <p:nvPr/>
        </p:nvSpPr>
        <p:spPr>
          <a:xfrm>
            <a:off x="5220150" y="4760659"/>
            <a:ext cx="3873000" cy="2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500" tIns="41500" rIns="41500" bIns="41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Source:Umberto Michelucci, Applied Deep Learning - A Case-Based Approach to Understanding Deep Neural Networks, APRESS 2018</a:t>
            </a:r>
            <a:endParaRPr sz="800"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47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Regularization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48"/>
          <p:cNvSpPr txBox="1">
            <a:spLocks noGrp="1"/>
          </p:cNvSpPr>
          <p:nvPr>
            <p:ph type="title"/>
          </p:nvPr>
        </p:nvSpPr>
        <p:spPr>
          <a:xfrm>
            <a:off x="236469" y="215202"/>
            <a:ext cx="7688700" cy="101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tx1"/>
                </a:solidFill>
                <a:latin typeface="Franklin Gothic Book" panose="020B0503020102020204" pitchFamily="34" charset="0"/>
              </a:rPr>
              <a:t>Regularization are techniques to reduce overfitting (let’s discuss…)</a:t>
            </a:r>
            <a:endParaRPr>
              <a:solidFill>
                <a:schemeClr val="tx1"/>
              </a:solidFill>
              <a:latin typeface="Franklin Gothic Book" panose="020B0503020102020204" pitchFamily="34" charset="0"/>
            </a:endParaRPr>
          </a:p>
        </p:txBody>
      </p:sp>
      <p:pic>
        <p:nvPicPr>
          <p:cNvPr id="410" name="Google Shape;410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5496" y="1910979"/>
            <a:ext cx="2805200" cy="65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87921" y="1733054"/>
            <a:ext cx="3156524" cy="101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23457" y="2744958"/>
            <a:ext cx="4485450" cy="1345625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48"/>
          <p:cNvSpPr txBox="1"/>
          <p:nvPr/>
        </p:nvSpPr>
        <p:spPr>
          <a:xfrm>
            <a:off x="4886196" y="4180213"/>
            <a:ext cx="3873000" cy="2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500" tIns="41500" rIns="41500" bIns="41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Source:Umberto Michelucci, Applied Deep Learning - A Case-Based Approach to Understanding Deep Neural Networks, APRESS 2018</a:t>
            </a:r>
            <a:endParaRPr sz="800"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49"/>
          <p:cNvSpPr txBox="1">
            <a:spLocks noGrp="1"/>
          </p:cNvSpPr>
          <p:nvPr>
            <p:ph type="title"/>
          </p:nvPr>
        </p:nvSpPr>
        <p:spPr>
          <a:xfrm>
            <a:off x="167239" y="208742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tx1"/>
                </a:solidFill>
                <a:latin typeface="Franklin Gothic Book" panose="020B0503020102020204" pitchFamily="34" charset="0"/>
              </a:rPr>
              <a:t>Effect of regularization on the weights</a:t>
            </a:r>
            <a:endParaRPr>
              <a:solidFill>
                <a:schemeClr val="tx1"/>
              </a:solidFill>
              <a:latin typeface="Franklin Gothic Book" panose="020B0503020102020204" pitchFamily="34" charset="0"/>
            </a:endParaRPr>
          </a:p>
        </p:txBody>
      </p:sp>
      <p:pic>
        <p:nvPicPr>
          <p:cNvPr id="419" name="Google Shape;419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2575" y="1294400"/>
            <a:ext cx="4894213" cy="3756024"/>
          </a:xfrm>
          <a:prstGeom prst="rect">
            <a:avLst/>
          </a:prstGeom>
          <a:noFill/>
          <a:ln>
            <a:noFill/>
          </a:ln>
        </p:spPr>
      </p:pic>
      <p:sp>
        <p:nvSpPr>
          <p:cNvPr id="420" name="Google Shape;420;p49"/>
          <p:cNvSpPr txBox="1"/>
          <p:nvPr/>
        </p:nvSpPr>
        <p:spPr>
          <a:xfrm>
            <a:off x="6779600" y="1440675"/>
            <a:ext cx="2110200" cy="3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With l2 regularization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421" name="Google Shape;421;p49"/>
          <p:cNvCxnSpPr>
            <a:stCxn id="420" idx="1"/>
          </p:cNvCxnSpPr>
          <p:nvPr/>
        </p:nvCxnSpPr>
        <p:spPr>
          <a:xfrm flipH="1">
            <a:off x="5610200" y="1627125"/>
            <a:ext cx="1169400" cy="364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22" name="Google Shape;422;p49"/>
          <p:cNvSpPr txBox="1"/>
          <p:nvPr/>
        </p:nvSpPr>
        <p:spPr>
          <a:xfrm>
            <a:off x="6940475" y="2033750"/>
            <a:ext cx="2110200" cy="3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Without l2 regularization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423" name="Google Shape;423;p49"/>
          <p:cNvCxnSpPr>
            <a:stCxn id="422" idx="1"/>
          </p:cNvCxnSpPr>
          <p:nvPr/>
        </p:nvCxnSpPr>
        <p:spPr>
          <a:xfrm flipH="1">
            <a:off x="6025475" y="2220200"/>
            <a:ext cx="915000" cy="466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24" name="Google Shape;424;p49"/>
          <p:cNvSpPr txBox="1"/>
          <p:nvPr/>
        </p:nvSpPr>
        <p:spPr>
          <a:xfrm rot="-5400000">
            <a:off x="7025225" y="2591184"/>
            <a:ext cx="3873000" cy="2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500" tIns="41500" rIns="41500" bIns="41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Source:Umberto Michelucci, Applied Deep Learning - A Case-Based Approach to Understanding Deep Neural Networks, APRESS 2018</a:t>
            </a:r>
            <a:endParaRPr sz="800"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50"/>
          <p:cNvSpPr txBox="1">
            <a:spLocks noGrp="1"/>
          </p:cNvSpPr>
          <p:nvPr>
            <p:ph type="title"/>
          </p:nvPr>
        </p:nvSpPr>
        <p:spPr>
          <a:xfrm>
            <a:off x="258523" y="175834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tx1"/>
                </a:solidFill>
              </a:rPr>
              <a:t>Effect of regularization on the weights</a:t>
            </a:r>
            <a:endParaRPr>
              <a:solidFill>
                <a:schemeClr val="tx1"/>
              </a:solidFill>
            </a:endParaRPr>
          </a:p>
        </p:txBody>
      </p:sp>
      <p:pic>
        <p:nvPicPr>
          <p:cNvPr id="430" name="Google Shape;430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250" y="1540150"/>
            <a:ext cx="7525500" cy="3033125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p50"/>
          <p:cNvSpPr txBox="1"/>
          <p:nvPr/>
        </p:nvSpPr>
        <p:spPr>
          <a:xfrm rot="-5400000">
            <a:off x="7025225" y="2591184"/>
            <a:ext cx="3873000" cy="2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500" tIns="41500" rIns="41500" bIns="41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Source:Umberto Michelucci, Applied Deep Learning - A Case-Based Approach to Understanding Deep Neural Networks, APRESS 2018</a:t>
            </a:r>
            <a:endParaRPr sz="800"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51"/>
          <p:cNvSpPr txBox="1">
            <a:spLocks noGrp="1"/>
          </p:cNvSpPr>
          <p:nvPr>
            <p:ph type="title"/>
          </p:nvPr>
        </p:nvSpPr>
        <p:spPr>
          <a:xfrm>
            <a:off x="218766" y="12697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tx1"/>
                </a:solidFill>
              </a:rPr>
              <a:t>Effect of regularization on the weights</a:t>
            </a:r>
            <a:endParaRPr>
              <a:solidFill>
                <a:schemeClr val="tx1"/>
              </a:solidFill>
            </a:endParaRPr>
          </a:p>
        </p:txBody>
      </p:sp>
      <p:sp>
        <p:nvSpPr>
          <p:cNvPr id="437" name="Google Shape;437;p51"/>
          <p:cNvSpPr txBox="1"/>
          <p:nvPr/>
        </p:nvSpPr>
        <p:spPr>
          <a:xfrm rot="-5400000">
            <a:off x="7025225" y="2591184"/>
            <a:ext cx="3873000" cy="2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500" tIns="41500" rIns="41500" bIns="41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Source:Umberto Michelucci, Applied Deep Learning - A Case-Based Approach to Understanding Deep Neural Networks, APRESS 2018</a:t>
            </a:r>
            <a:endParaRPr sz="800"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  <p:pic>
        <p:nvPicPr>
          <p:cNvPr id="438" name="Google Shape;438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800" y="1294375"/>
            <a:ext cx="6840708" cy="372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52"/>
          <p:cNvSpPr txBox="1">
            <a:spLocks noGrp="1"/>
          </p:cNvSpPr>
          <p:nvPr>
            <p:ph type="title"/>
          </p:nvPr>
        </p:nvSpPr>
        <p:spPr>
          <a:xfrm>
            <a:off x="265968" y="160773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tx1"/>
                </a:solidFill>
              </a:rPr>
              <a:t>Effect of regularization</a:t>
            </a:r>
            <a:endParaRPr>
              <a:solidFill>
                <a:schemeClr val="tx1"/>
              </a:solidFill>
            </a:endParaRPr>
          </a:p>
        </p:txBody>
      </p:sp>
      <p:pic>
        <p:nvPicPr>
          <p:cNvPr id="444" name="Google Shape;444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049" y="1500000"/>
            <a:ext cx="4157624" cy="3084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" name="Google Shape;445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2750" y="1516878"/>
            <a:ext cx="4065684" cy="3084326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52"/>
          <p:cNvSpPr txBox="1"/>
          <p:nvPr/>
        </p:nvSpPr>
        <p:spPr>
          <a:xfrm>
            <a:off x="1872918" y="4584327"/>
            <a:ext cx="2237400" cy="3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aleway"/>
                <a:ea typeface="Raleway"/>
                <a:cs typeface="Raleway"/>
                <a:sym typeface="Raleway"/>
              </a:rPr>
              <a:t>Without</a:t>
            </a:r>
            <a:endParaRPr sz="18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47" name="Google Shape;447;p52"/>
          <p:cNvSpPr txBox="1"/>
          <p:nvPr/>
        </p:nvSpPr>
        <p:spPr>
          <a:xfrm>
            <a:off x="6516775" y="4584325"/>
            <a:ext cx="1025400" cy="3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aleway"/>
                <a:ea typeface="Raleway"/>
                <a:cs typeface="Raleway"/>
                <a:sym typeface="Raleway"/>
              </a:rPr>
              <a:t>With</a:t>
            </a:r>
            <a:endParaRPr sz="18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59AC2-3A75-D2DD-4D18-BBC501C12C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930" y="266160"/>
            <a:ext cx="7886700" cy="994172"/>
          </a:xfrm>
        </p:spPr>
        <p:txBody>
          <a:bodyPr/>
          <a:lstStyle/>
          <a:p>
            <a:r>
              <a:rPr lang="en-CH"/>
              <a:t>An intuitive definition of learning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936CD94-BFEE-9551-15B0-488C68806E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930" y="1430170"/>
            <a:ext cx="8468139" cy="114158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E51900E-884A-7706-FC27-62DB14B34982}"/>
              </a:ext>
            </a:extLst>
          </p:cNvPr>
          <p:cNvSpPr txBox="1"/>
          <p:nvPr/>
        </p:nvSpPr>
        <p:spPr>
          <a:xfrm>
            <a:off x="1785523" y="4731156"/>
            <a:ext cx="55729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>
                <a:latin typeface="Arial" panose="020B0604020202020204" pitchFamily="34" charset="0"/>
              </a:rPr>
              <a:t>U. Michelucci, </a:t>
            </a:r>
            <a:r>
              <a:rPr lang="en-GB" sz="1200" i="1">
                <a:latin typeface="Arial" panose="020B0604020202020204" pitchFamily="34" charset="0"/>
              </a:rPr>
              <a:t>Applied Deep Learning with TensorFlow 2</a:t>
            </a:r>
            <a:r>
              <a:rPr lang="en-GB" sz="1200">
                <a:latin typeface="Arial" panose="020B0604020202020204" pitchFamily="34" charset="0"/>
              </a:rPr>
              <a:t>, Springer Nature, 2022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E883B4-51BF-7EB6-85AC-F33A46195842}"/>
              </a:ext>
            </a:extLst>
          </p:cNvPr>
          <p:cNvSpPr txBox="1"/>
          <p:nvPr/>
        </p:nvSpPr>
        <p:spPr>
          <a:xfrm>
            <a:off x="630856" y="3127350"/>
            <a:ext cx="78822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32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does it mean “as close as possible”?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A50C6C-9A4A-079B-DCB0-719421785BF8}"/>
              </a:ext>
            </a:extLst>
          </p:cNvPr>
          <p:cNvSpPr txBox="1"/>
          <p:nvPr/>
        </p:nvSpPr>
        <p:spPr>
          <a:xfrm>
            <a:off x="699368" y="3936832"/>
            <a:ext cx="77452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2400">
                <a:latin typeface="Arial" panose="020B0604020202020204" pitchFamily="34" charset="0"/>
                <a:cs typeface="Arial" panose="020B0604020202020204" pitchFamily="34" charset="0"/>
              </a:rPr>
              <a:t>We need a mathematical way of measuring “closeness”</a:t>
            </a:r>
          </a:p>
        </p:txBody>
      </p:sp>
    </p:spTree>
    <p:extLst>
      <p:ext uri="{BB962C8B-B14F-4D97-AF65-F5344CB8AC3E}">
        <p14:creationId xmlns:p14="http://schemas.microsoft.com/office/powerpoint/2010/main" val="362277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55"/>
          <p:cNvSpPr txBox="1">
            <a:spLocks noGrp="1"/>
          </p:cNvSpPr>
          <p:nvPr>
            <p:ph type="title"/>
          </p:nvPr>
        </p:nvSpPr>
        <p:spPr>
          <a:xfrm>
            <a:off x="196712" y="213419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tx1"/>
                </a:solidFill>
              </a:rPr>
              <a:t>L1 regularization</a:t>
            </a:r>
            <a:endParaRPr>
              <a:solidFill>
                <a:schemeClr val="tx1"/>
              </a:solidFill>
            </a:endParaRPr>
          </a:p>
        </p:txBody>
      </p:sp>
      <p:pic>
        <p:nvPicPr>
          <p:cNvPr id="474" name="Google Shape;474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7413" y="2194903"/>
            <a:ext cx="3829175" cy="116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56"/>
          <p:cNvSpPr txBox="1">
            <a:spLocks noGrp="1"/>
          </p:cNvSpPr>
          <p:nvPr>
            <p:ph type="ctrTitle"/>
          </p:nvPr>
        </p:nvSpPr>
        <p:spPr>
          <a:xfrm>
            <a:off x="324016" y="213619"/>
            <a:ext cx="6858000" cy="179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Dropout</a:t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57"/>
          <p:cNvSpPr txBox="1">
            <a:spLocks noGrp="1"/>
          </p:cNvSpPr>
          <p:nvPr>
            <p:ph type="title"/>
          </p:nvPr>
        </p:nvSpPr>
        <p:spPr>
          <a:xfrm>
            <a:off x="250050" y="16895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tx1"/>
                </a:solidFill>
              </a:rPr>
              <a:t>A basic explanation</a:t>
            </a:r>
            <a:endParaRPr>
              <a:solidFill>
                <a:schemeClr val="tx1"/>
              </a:solidFill>
            </a:endParaRPr>
          </a:p>
        </p:txBody>
      </p:sp>
      <p:sp>
        <p:nvSpPr>
          <p:cNvPr id="485" name="Google Shape;485;p57"/>
          <p:cNvSpPr txBox="1">
            <a:spLocks noGrp="1"/>
          </p:cNvSpPr>
          <p:nvPr>
            <p:ph type="body" idx="1"/>
          </p:nvPr>
        </p:nvSpPr>
        <p:spPr>
          <a:xfrm>
            <a:off x="592478" y="704154"/>
            <a:ext cx="7688700" cy="1755581"/>
          </a:xfrm>
          <a:prstGeom prst="rect">
            <a:avLst/>
          </a:prstGeom>
          <a:solidFill>
            <a:srgbClr val="D9D9D9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b="1">
                <a:latin typeface="Raleway"/>
                <a:ea typeface="Raleway"/>
                <a:cs typeface="Raleway"/>
                <a:sym typeface="Raleway"/>
              </a:rPr>
              <a:t>“During training, some number of layer outputs are randomly ignored or “dropped out.” This has the effect of making the layer look-like and be treated-like a layer with a different number of nodes and connectivity to the prior layer. In effect, each update to a layer during training is performed with a different “view” of the configured layer.” [1]</a:t>
            </a:r>
            <a:endParaRPr sz="1800" b="1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86" name="Google Shape;486;p57"/>
          <p:cNvSpPr txBox="1"/>
          <p:nvPr/>
        </p:nvSpPr>
        <p:spPr>
          <a:xfrm>
            <a:off x="250050" y="4805050"/>
            <a:ext cx="8643900" cy="2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aleway"/>
                <a:ea typeface="Raleway"/>
                <a:cs typeface="Raleway"/>
                <a:sym typeface="Raleway"/>
              </a:rPr>
              <a:t>[1] </a:t>
            </a:r>
            <a:r>
              <a:rPr lang="en" sz="1000" u="sng">
                <a:solidFill>
                  <a:schemeClr val="hlink"/>
                </a:solidFill>
                <a:latin typeface="Raleway"/>
                <a:ea typeface="Raleway"/>
                <a:cs typeface="Raleway"/>
                <a:sym typeface="Raleway"/>
                <a:hlinkClick r:id="rId3"/>
              </a:rPr>
              <a:t>https://machinelearningmastery.com/dropout-for-regularizing-deep-neural-networks/</a:t>
            </a:r>
            <a:endParaRPr sz="10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487" name="Google Shape;487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92224" y="2571750"/>
            <a:ext cx="4381198" cy="2267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59"/>
          <p:cNvSpPr txBox="1">
            <a:spLocks noGrp="1"/>
          </p:cNvSpPr>
          <p:nvPr>
            <p:ph type="title"/>
          </p:nvPr>
        </p:nvSpPr>
        <p:spPr>
          <a:xfrm>
            <a:off x="385992" y="25818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tx1"/>
                </a:solidFill>
              </a:rPr>
              <a:t>Additional difficulties</a:t>
            </a:r>
            <a:endParaRPr>
              <a:solidFill>
                <a:schemeClr val="tx1"/>
              </a:solidFill>
            </a:endParaRPr>
          </a:p>
        </p:txBody>
      </p:sp>
      <p:sp>
        <p:nvSpPr>
          <p:cNvPr id="498" name="Google Shape;498;p59"/>
          <p:cNvSpPr txBox="1">
            <a:spLocks noGrp="1"/>
          </p:cNvSpPr>
          <p:nvPr>
            <p:ph type="body" idx="1"/>
          </p:nvPr>
        </p:nvSpPr>
        <p:spPr>
          <a:xfrm>
            <a:off x="729450" y="1381350"/>
            <a:ext cx="7688700" cy="32363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Raleway"/>
              <a:buChar char="●"/>
            </a:pPr>
            <a:r>
              <a:rPr lang="en" sz="2400" b="1">
                <a:latin typeface="Raleway"/>
                <a:ea typeface="Raleway"/>
                <a:cs typeface="Raleway"/>
                <a:sym typeface="Raleway"/>
              </a:rPr>
              <a:t>Hyperparameter tuning</a:t>
            </a:r>
            <a:r>
              <a:rPr lang="en" sz="2400">
                <a:latin typeface="Raleway"/>
                <a:ea typeface="Raleway"/>
                <a:cs typeface="Raleway"/>
                <a:sym typeface="Raleway"/>
              </a:rPr>
              <a:t> - finding the best parameters to obtain the best values for the chosen metric</a:t>
            </a:r>
            <a:endParaRPr sz="2400"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Raleway"/>
              <a:buChar char="●"/>
            </a:pPr>
            <a:r>
              <a:rPr lang="en" sz="2400" b="1">
                <a:latin typeface="Raleway"/>
                <a:ea typeface="Raleway"/>
                <a:cs typeface="Raleway"/>
                <a:sym typeface="Raleway"/>
              </a:rPr>
              <a:t>Metric analysis</a:t>
            </a:r>
            <a:r>
              <a:rPr lang="en" sz="2400">
                <a:latin typeface="Raleway"/>
                <a:ea typeface="Raleway"/>
                <a:cs typeface="Raleway"/>
                <a:sym typeface="Raleway"/>
              </a:rPr>
              <a:t> - detecting possible issues with the datasets</a:t>
            </a:r>
            <a:endParaRPr sz="2400"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Raleway"/>
              <a:buChar char="●"/>
            </a:pPr>
            <a:r>
              <a:rPr lang="en" sz="2400" b="1">
                <a:latin typeface="Raleway"/>
                <a:ea typeface="Raleway"/>
                <a:cs typeface="Raleway"/>
                <a:sym typeface="Raleway"/>
              </a:rPr>
              <a:t>Training speed</a:t>
            </a:r>
            <a:r>
              <a:rPr lang="en" sz="2400">
                <a:latin typeface="Raleway"/>
                <a:ea typeface="Raleway"/>
                <a:cs typeface="Raleway"/>
                <a:sym typeface="Raleway"/>
              </a:rPr>
              <a:t> - optimizing to get the fastest training possible</a:t>
            </a:r>
            <a:endParaRPr sz="2400"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Raleway"/>
              <a:buChar char="●"/>
            </a:pPr>
            <a:r>
              <a:rPr lang="en" sz="2400" b="1">
                <a:latin typeface="Raleway"/>
                <a:ea typeface="Raleway"/>
                <a:cs typeface="Raleway"/>
                <a:sym typeface="Raleway"/>
              </a:rPr>
              <a:t>Big datasets</a:t>
            </a:r>
            <a:r>
              <a:rPr lang="en" sz="2400">
                <a:latin typeface="Raleway"/>
                <a:ea typeface="Raleway"/>
                <a:cs typeface="Raleway"/>
                <a:sym typeface="Raleway"/>
              </a:rPr>
              <a:t> - working with amount of data that does not fit in memory anymore</a:t>
            </a:r>
            <a:endParaRPr sz="2400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24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C13785-ED6A-6B4C-D1E4-F42892FB0F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/>
              <a:t>Hands-on Session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4FD9F5-94D3-8750-70CF-73EF103C9E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047461"/>
            <a:ext cx="7886700" cy="258526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sz="3200">
                <a:hlinkClick r:id="rId2"/>
              </a:rPr>
              <a:t>https://playground.tensorflow.org</a:t>
            </a:r>
            <a:r>
              <a:rPr lang="en-GB" sz="3200"/>
              <a:t> </a:t>
            </a:r>
            <a:endParaRPr lang="en-CH" sz="3200"/>
          </a:p>
        </p:txBody>
      </p:sp>
    </p:spTree>
    <p:extLst>
      <p:ext uri="{BB962C8B-B14F-4D97-AF65-F5344CB8AC3E}">
        <p14:creationId xmlns:p14="http://schemas.microsoft.com/office/powerpoint/2010/main" val="425448322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60"/>
          <p:cNvSpPr txBox="1">
            <a:spLocks noGrp="1"/>
          </p:cNvSpPr>
          <p:nvPr>
            <p:ph type="ctrTitle"/>
          </p:nvPr>
        </p:nvSpPr>
        <p:spPr>
          <a:xfrm>
            <a:off x="727950" y="156820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ranklin Gothic Book" panose="020B0503020102020204" pitchFamily="34" charset="0"/>
              </a:rPr>
              <a:t>From here the only limit is your creativity!</a:t>
            </a:r>
            <a:endParaRPr>
              <a:latin typeface="Franklin Gothic Book" panose="020B0503020102020204" pitchFamily="3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59AC2-3A75-D2DD-4D18-BBC501C12C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930" y="266160"/>
            <a:ext cx="3673136" cy="994172"/>
          </a:xfrm>
        </p:spPr>
        <p:txBody>
          <a:bodyPr>
            <a:normAutofit fontScale="90000"/>
          </a:bodyPr>
          <a:lstStyle/>
          <a:p>
            <a:r>
              <a:rPr lang="en-CH"/>
              <a:t>An intuitive definition of learning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936CD94-BFEE-9551-15B0-488C68806E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930" y="1430170"/>
            <a:ext cx="8468139" cy="114158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E51900E-884A-7706-FC27-62DB14B34982}"/>
              </a:ext>
            </a:extLst>
          </p:cNvPr>
          <p:cNvSpPr txBox="1"/>
          <p:nvPr/>
        </p:nvSpPr>
        <p:spPr>
          <a:xfrm>
            <a:off x="1785523" y="4731156"/>
            <a:ext cx="55729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>
                <a:latin typeface="Arial" panose="020B0604020202020204" pitchFamily="34" charset="0"/>
              </a:rPr>
              <a:t>U. Michelucci, </a:t>
            </a:r>
            <a:r>
              <a:rPr lang="en-GB" sz="1200" i="1">
                <a:latin typeface="Arial" panose="020B0604020202020204" pitchFamily="34" charset="0"/>
              </a:rPr>
              <a:t>Applied Deep Learning with TensorFlow 2</a:t>
            </a:r>
            <a:r>
              <a:rPr lang="en-GB" sz="1200">
                <a:latin typeface="Arial" panose="020B0604020202020204" pitchFamily="34" charset="0"/>
              </a:rPr>
              <a:t>, Springer Nature, 2022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570D28-FE2D-309E-EAEF-6E37CA6F6487}"/>
              </a:ext>
            </a:extLst>
          </p:cNvPr>
          <p:cNvSpPr txBox="1"/>
          <p:nvPr/>
        </p:nvSpPr>
        <p:spPr>
          <a:xfrm>
            <a:off x="6765395" y="532182"/>
            <a:ext cx="21018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24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Loss Function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E58A341-6C15-79A1-EE06-CC7ADA6537C9}"/>
              </a:ext>
            </a:extLst>
          </p:cNvPr>
          <p:cNvSpPr/>
          <p:nvPr/>
        </p:nvSpPr>
        <p:spPr>
          <a:xfrm>
            <a:off x="7358477" y="1841152"/>
            <a:ext cx="801967" cy="33809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solidFill>
                <a:schemeClr val="tx1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500B6A2-40E5-33A8-8E6C-CC50BE300C5A}"/>
              </a:ext>
            </a:extLst>
          </p:cNvPr>
          <p:cNvCxnSpPr>
            <a:cxnSpLocks/>
            <a:stCxn id="4" idx="2"/>
            <a:endCxn id="8" idx="0"/>
          </p:cNvCxnSpPr>
          <p:nvPr/>
        </p:nvCxnSpPr>
        <p:spPr>
          <a:xfrm flipH="1">
            <a:off x="7759461" y="993847"/>
            <a:ext cx="56863" cy="84730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AA08E3C5-AC9F-B73A-4085-062A957291D9}"/>
              </a:ext>
            </a:extLst>
          </p:cNvPr>
          <p:cNvSpPr txBox="1"/>
          <p:nvPr/>
        </p:nvSpPr>
        <p:spPr>
          <a:xfrm>
            <a:off x="634330" y="3188905"/>
            <a:ext cx="26906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4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Optimiser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13BC231-EE00-CF4E-D27B-A5572DFAECAF}"/>
              </a:ext>
            </a:extLst>
          </p:cNvPr>
          <p:cNvSpPr/>
          <p:nvPr/>
        </p:nvSpPr>
        <p:spPr>
          <a:xfrm>
            <a:off x="429841" y="1841152"/>
            <a:ext cx="4656989" cy="33809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solidFill>
                <a:schemeClr val="tx1"/>
              </a:solidFill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580F4B7-7FFD-FA46-A49A-51F8FB4FEAF0}"/>
              </a:ext>
            </a:extLst>
          </p:cNvPr>
          <p:cNvCxnSpPr>
            <a:cxnSpLocks/>
            <a:stCxn id="16" idx="0"/>
          </p:cNvCxnSpPr>
          <p:nvPr/>
        </p:nvCxnSpPr>
        <p:spPr>
          <a:xfrm flipV="1">
            <a:off x="1979659" y="2179250"/>
            <a:ext cx="640596" cy="100965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398D97D7-6AE8-5420-CC84-C54B6AC30D0D}"/>
              </a:ext>
            </a:extLst>
          </p:cNvPr>
          <p:cNvSpPr/>
          <p:nvPr/>
        </p:nvSpPr>
        <p:spPr>
          <a:xfrm>
            <a:off x="4011066" y="1577700"/>
            <a:ext cx="2012967" cy="26345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solidFill>
                <a:schemeClr val="tx1"/>
              </a:solidFill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B17883D-CFB7-AD66-8F68-8500D86C0B1E}"/>
              </a:ext>
            </a:extLst>
          </p:cNvPr>
          <p:cNvCxnSpPr>
            <a:cxnSpLocks/>
            <a:stCxn id="32" idx="0"/>
          </p:cNvCxnSpPr>
          <p:nvPr/>
        </p:nvCxnSpPr>
        <p:spPr>
          <a:xfrm flipH="1" flipV="1">
            <a:off x="5759494" y="1841152"/>
            <a:ext cx="276316" cy="142880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9FB1AFA6-D0B7-8FE8-AE4C-42EADBE4C768}"/>
              </a:ext>
            </a:extLst>
          </p:cNvPr>
          <p:cNvSpPr txBox="1"/>
          <p:nvPr/>
        </p:nvSpPr>
        <p:spPr>
          <a:xfrm>
            <a:off x="3911175" y="3269959"/>
            <a:ext cx="42492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4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Neural N</a:t>
            </a:r>
            <a:r>
              <a:rPr lang="en-GB" sz="24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en-CH" sz="24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twork Architecture</a:t>
            </a:r>
          </a:p>
        </p:txBody>
      </p:sp>
    </p:spTree>
    <p:extLst>
      <p:ext uri="{BB962C8B-B14F-4D97-AF65-F5344CB8AC3E}">
        <p14:creationId xmlns:p14="http://schemas.microsoft.com/office/powerpoint/2010/main" val="1383156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 animBg="1"/>
      <p:bldP spid="16" grpId="0"/>
      <p:bldP spid="17" grpId="0" animBg="1"/>
      <p:bldP spid="29" grpId="0" animBg="1"/>
      <p:bldP spid="3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B38F0-100C-41FE-AA45-3352DAA67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H"/>
              <a:t>Learning in the context of neural networks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7ADDB87-C558-BD91-F871-E44D416C366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369219"/>
                <a:ext cx="7886700" cy="2772085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CH"/>
                  <a:t>Learning for a neural network means finding the best parameters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CH"/>
                  <a:t> </a:t>
                </a:r>
                <a:r>
                  <a:rPr lang="en-US"/>
                  <a:t>to </a:t>
                </a:r>
                <a:r>
                  <a:rPr lang="en-US" b="1" u="sng"/>
                  <a:t>minimize</a:t>
                </a:r>
                <a:r>
                  <a:rPr lang="en-US"/>
                  <a:t> the loss function given a set of tuples </a:t>
                </a:r>
                <a14:m>
                  <m:oMath xmlns:m="http://schemas.openxmlformats.org/officeDocument/2006/math">
                    <m:r>
                      <a:rPr lang="en-US" i="1"/>
                      <m:t>(</m:t>
                    </m:r>
                    <m:sSub>
                      <m:sSubPr>
                        <m:ctrlPr>
                          <a:rPr lang="en-CH" i="1"/>
                        </m:ctrlPr>
                      </m:sSubPr>
                      <m:e>
                        <m:r>
                          <a:rPr lang="en-US" i="1"/>
                          <m:t>𝑥</m:t>
                        </m:r>
                      </m:e>
                      <m:sub>
                        <m:r>
                          <a:rPr lang="en-US" i="1"/>
                          <m:t>𝑖</m:t>
                        </m:r>
                      </m:sub>
                    </m:sSub>
                    <m:r>
                      <a:rPr lang="en-US" i="1"/>
                      <m:t>, </m:t>
                    </m:r>
                    <m:sSub>
                      <m:sSubPr>
                        <m:ctrlPr>
                          <a:rPr lang="en-CH" i="1"/>
                        </m:ctrlPr>
                      </m:sSubPr>
                      <m:e>
                        <m:r>
                          <a:rPr lang="en-US" i="1"/>
                          <m:t>𝑦</m:t>
                        </m:r>
                      </m:e>
                      <m:sub>
                        <m:r>
                          <a:rPr lang="en-US" i="1"/>
                          <m:t>𝑖</m:t>
                        </m:r>
                      </m:sub>
                    </m:sSub>
                  </m:oMath>
                </a14:m>
                <a:r>
                  <a:rPr lang="en-US"/>
                  <a:t>) with </a:t>
                </a:r>
                <a14:m>
                  <m:oMath xmlns:m="http://schemas.openxmlformats.org/officeDocument/2006/math">
                    <m:r>
                      <a:rPr lang="en-US" i="1"/>
                      <m:t>𝑖</m:t>
                    </m:r>
                    <m:r>
                      <a:rPr lang="en-US" i="1"/>
                      <m:t>=1,…</m:t>
                    </m:r>
                    <m:r>
                      <a:rPr lang="en-US" i="1"/>
                      <m:t>𝑀</m:t>
                    </m:r>
                  </m:oMath>
                </a14:m>
                <a:r>
                  <a:rPr lang="en-US"/>
                  <a:t>.</a:t>
                </a:r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:r>
                  <a:rPr lang="en-US"/>
                  <a:t>Remember: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CH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CH"/>
                  <a:t> </a:t>
                </a:r>
                <a:r>
                  <a:rPr lang="en-CH">
                    <a:sym typeface="Wingdings" pitchFamily="2" charset="2"/>
                  </a:rPr>
                  <a:t> Inputs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CH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CH"/>
                  <a:t> </a:t>
                </a:r>
                <a:r>
                  <a:rPr lang="en-CH">
                    <a:sym typeface="Wingdings" pitchFamily="2" charset="2"/>
                  </a:rPr>
                  <a:t> Labels (or target variables)</a:t>
                </a:r>
                <a:endParaRPr lang="en-CH"/>
              </a:p>
              <a:p>
                <a:pPr marL="0" indent="0">
                  <a:buNone/>
                </a:pPr>
                <a:endParaRPr lang="en-CH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7ADDB87-C558-BD91-F871-E44D416C366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369219"/>
                <a:ext cx="7886700" cy="2772085"/>
              </a:xfrm>
              <a:blipFill>
                <a:blip r:embed="rId2"/>
                <a:stretch>
                  <a:fillRect l="-804" t="-2752" r="-965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25B2BAED-24D3-20CA-314F-ED0734A8150C}"/>
              </a:ext>
            </a:extLst>
          </p:cNvPr>
          <p:cNvSpPr txBox="1"/>
          <p:nvPr/>
        </p:nvSpPr>
        <p:spPr>
          <a:xfrm>
            <a:off x="5148302" y="2653599"/>
            <a:ext cx="34708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24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mathematical formula</a:t>
            </a:r>
          </a:p>
          <a:p>
            <a:r>
              <a:rPr lang="en-CH" sz="24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to measure “closeness”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C444BE6-7B1E-D64E-330F-921588D8B415}"/>
              </a:ext>
            </a:extLst>
          </p:cNvPr>
          <p:cNvSpPr/>
          <p:nvPr/>
        </p:nvSpPr>
        <p:spPr>
          <a:xfrm>
            <a:off x="2835408" y="1678306"/>
            <a:ext cx="1636699" cy="33809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solidFill>
                <a:schemeClr val="tx1"/>
              </a:solidFill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D97CF34-D0D3-3136-D2C8-5FF0AABEF979}"/>
              </a:ext>
            </a:extLst>
          </p:cNvPr>
          <p:cNvCxnSpPr>
            <a:cxnSpLocks/>
          </p:cNvCxnSpPr>
          <p:nvPr/>
        </p:nvCxnSpPr>
        <p:spPr>
          <a:xfrm flipH="1" flipV="1">
            <a:off x="4295375" y="2016404"/>
            <a:ext cx="906716" cy="88816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6624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F85E5A-B5A2-531F-6EF1-4847B69708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556" y="135532"/>
            <a:ext cx="7886700" cy="502243"/>
          </a:xfrm>
        </p:spPr>
        <p:txBody>
          <a:bodyPr>
            <a:normAutofit fontScale="90000"/>
          </a:bodyPr>
          <a:lstStyle/>
          <a:p>
            <a:r>
              <a:rPr lang="en-CH"/>
              <a:t>Example of learning</a:t>
            </a:r>
          </a:p>
        </p:txBody>
      </p:sp>
      <p:pic>
        <p:nvPicPr>
          <p:cNvPr id="3074" name="Picture 2" descr="A Practical Approach to Linear Regression in Machine Learning | by Ashwin  Raj | Towards Data Science">
            <a:extLst>
              <a:ext uri="{FF2B5EF4-FFF2-40B4-BE49-F238E27FC236}">
                <a16:creationId xmlns:a16="http://schemas.microsoft.com/office/drawing/2014/main" id="{04788929-A5E0-C7D1-C405-9B7F1856F5C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8708" y="637775"/>
            <a:ext cx="5106583" cy="3829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8C4DAC0-61B2-02C0-4DE8-8D0E91B1702D}"/>
              </a:ext>
            </a:extLst>
          </p:cNvPr>
          <p:cNvSpPr txBox="1"/>
          <p:nvPr/>
        </p:nvSpPr>
        <p:spPr>
          <a:xfrm>
            <a:off x="7388391" y="4881010"/>
            <a:ext cx="17556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1050"/>
              <a:t>Image © Towarddatascience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9D88843-BA68-45EC-319A-B62833A19C12}"/>
              </a:ext>
            </a:extLst>
          </p:cNvPr>
          <p:cNvCxnSpPr/>
          <p:nvPr/>
        </p:nvCxnSpPr>
        <p:spPr>
          <a:xfrm flipV="1">
            <a:off x="2351314" y="1191025"/>
            <a:ext cx="5037077" cy="275088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41966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F08F4-A817-CC10-BF9C-9596D4891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H"/>
              <a:t>The </a:t>
            </a:r>
            <a:r>
              <a:rPr lang="en-CH" b="1"/>
              <a:t>3 main components </a:t>
            </a:r>
            <a:r>
              <a:rPr lang="en-CH"/>
              <a:t>of a </a:t>
            </a:r>
            <a:r>
              <a:rPr lang="en-CH" i="1"/>
              <a:t>neural network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8173A4-D833-EBC0-A50A-B67FD1DEE1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2173"/>
            <a:ext cx="7886700" cy="2810549"/>
          </a:xfrm>
        </p:spPr>
        <p:txBody>
          <a:bodyPr/>
          <a:lstStyle/>
          <a:p>
            <a:pPr marL="457200" indent="-457200">
              <a:buAutoNum type="arabicParenR"/>
            </a:pPr>
            <a:r>
              <a:rPr lang="en-CH"/>
              <a:t>T</a:t>
            </a:r>
            <a:r>
              <a:rPr lang="en-GB"/>
              <a:t>h</a:t>
            </a:r>
            <a:r>
              <a:rPr lang="en-CH"/>
              <a:t>e </a:t>
            </a:r>
            <a:r>
              <a:rPr lang="en-CH" i="1"/>
              <a:t>neural network architecture </a:t>
            </a:r>
            <a:r>
              <a:rPr lang="en-CH"/>
              <a:t>(type of network, number of layers, etc.)</a:t>
            </a:r>
          </a:p>
          <a:p>
            <a:pPr marL="457200" indent="-457200">
              <a:buAutoNum type="arabicParenR"/>
            </a:pPr>
            <a:r>
              <a:rPr lang="en-CH"/>
              <a:t>T</a:t>
            </a:r>
            <a:r>
              <a:rPr lang="en-GB"/>
              <a:t>h</a:t>
            </a:r>
            <a:r>
              <a:rPr lang="en-CH"/>
              <a:t>e </a:t>
            </a:r>
            <a:r>
              <a:rPr lang="en-CH" i="1"/>
              <a:t>loss function </a:t>
            </a:r>
            <a:r>
              <a:rPr lang="en-CH"/>
              <a:t>(the one we want to minimise)</a:t>
            </a:r>
          </a:p>
          <a:p>
            <a:pPr marL="457200" indent="-457200">
              <a:buAutoNum type="arabicParenR"/>
            </a:pPr>
            <a:r>
              <a:rPr lang="en-CH"/>
              <a:t>The </a:t>
            </a:r>
            <a:r>
              <a:rPr lang="en-CH" i="1"/>
              <a:t>optimiser</a:t>
            </a:r>
            <a:r>
              <a:rPr lang="en-CH"/>
              <a:t> (the algorithm to find the minimum of the loss function)</a:t>
            </a:r>
          </a:p>
        </p:txBody>
      </p:sp>
    </p:spTree>
    <p:extLst>
      <p:ext uri="{BB962C8B-B14F-4D97-AF65-F5344CB8AC3E}">
        <p14:creationId xmlns:p14="http://schemas.microsoft.com/office/powerpoint/2010/main" val="29974284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7015</TotalTime>
  <Words>1658</Words>
  <Application>Microsoft Macintosh PowerPoint</Application>
  <PresentationFormat>On-screen Show (16:9)</PresentationFormat>
  <Paragraphs>221</Paragraphs>
  <Slides>55</Slides>
  <Notes>26</Notes>
  <HiddenSlides>1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4" baseType="lpstr">
      <vt:lpstr>Arial</vt:lpstr>
      <vt:lpstr>Lato</vt:lpstr>
      <vt:lpstr>Karla</vt:lpstr>
      <vt:lpstr>Arial Narrow</vt:lpstr>
      <vt:lpstr>Cambria Math</vt:lpstr>
      <vt:lpstr>Franklin Gothic Book</vt:lpstr>
      <vt:lpstr>Raleway</vt:lpstr>
      <vt:lpstr>Calibri</vt:lpstr>
      <vt:lpstr>Office Theme</vt:lpstr>
      <vt:lpstr>PowerPoint Presentation</vt:lpstr>
      <vt:lpstr>PowerPoint Presentation</vt:lpstr>
      <vt:lpstr>Learning goals</vt:lpstr>
      <vt:lpstr>An intuitive understanding of a neural network</vt:lpstr>
      <vt:lpstr>An intuitive definition of learning</vt:lpstr>
      <vt:lpstr>An intuitive definition of learning</vt:lpstr>
      <vt:lpstr>Learning in the context of neural networks</vt:lpstr>
      <vt:lpstr>Example of learning</vt:lpstr>
      <vt:lpstr>The 3 main components of a neural network model</vt:lpstr>
      <vt:lpstr>Structure of a neuron</vt:lpstr>
      <vt:lpstr>A neuron without details</vt:lpstr>
      <vt:lpstr>Simplest network possible</vt:lpstr>
      <vt:lpstr>Computational Steps of a single neuron</vt:lpstr>
      <vt:lpstr>Components of a neuron</vt:lpstr>
      <vt:lpstr>Activation Functions (f(z))</vt:lpstr>
      <vt:lpstr>Activation Functions (f(z))</vt:lpstr>
      <vt:lpstr>Activation Functions (f(z))</vt:lpstr>
      <vt:lpstr>The same network seen as a computational graph</vt:lpstr>
      <vt:lpstr>What is a tensor (why TensorFlow?)</vt:lpstr>
      <vt:lpstr>Learning for a neuron includes 3 steps</vt:lpstr>
      <vt:lpstr>Multiple neurons / multiple layers</vt:lpstr>
      <vt:lpstr>What can a neuron do?</vt:lpstr>
      <vt:lpstr>Which portion of a neural network model is responsible for the type of problem that can be solved?</vt:lpstr>
      <vt:lpstr>A single neuron can do a lot</vt:lpstr>
      <vt:lpstr>PowerPoint Presentation</vt:lpstr>
      <vt:lpstr>Classification Problem and output activation function  The Softmax function</vt:lpstr>
      <vt:lpstr>Neural Network Architecture (example with 3 classes)</vt:lpstr>
      <vt:lpstr>Neural Network Architecture (example with 3 classes)</vt:lpstr>
      <vt:lpstr>Neural Network Architecture (example with 3 classes)</vt:lpstr>
      <vt:lpstr>Neural Network Architecture (example with 3 classes)</vt:lpstr>
      <vt:lpstr>Neural Network Architecture (example with 3 classes)</vt:lpstr>
      <vt:lpstr>Softmax output layer for classification</vt:lpstr>
      <vt:lpstr>First problem - overfitting</vt:lpstr>
      <vt:lpstr>Optimizers</vt:lpstr>
      <vt:lpstr>Gradient Descent</vt:lpstr>
      <vt:lpstr>Explanation of Gradient Descent on the blackboard</vt:lpstr>
      <vt:lpstr>Gradient Descent</vt:lpstr>
      <vt:lpstr>First challenge: the right learning rate  https://www.benfrederickson.com/numerical-optimization/</vt:lpstr>
      <vt:lpstr>Optimizers</vt:lpstr>
      <vt:lpstr>Challenges with Neural Networks</vt:lpstr>
      <vt:lpstr>Gradient Descent variations</vt:lpstr>
      <vt:lpstr>Gradient descent variations - a comparison</vt:lpstr>
      <vt:lpstr>Other optimizers</vt:lpstr>
      <vt:lpstr>Regularization</vt:lpstr>
      <vt:lpstr>Regularization are techniques to reduce overfitting (let’s discuss…)</vt:lpstr>
      <vt:lpstr>Effect of regularization on the weights</vt:lpstr>
      <vt:lpstr>Effect of regularization on the weights</vt:lpstr>
      <vt:lpstr>Effect of regularization on the weights</vt:lpstr>
      <vt:lpstr>Effect of regularization</vt:lpstr>
      <vt:lpstr>L1 regularization</vt:lpstr>
      <vt:lpstr>Dropout</vt:lpstr>
      <vt:lpstr>A basic explanation</vt:lpstr>
      <vt:lpstr>Additional difficulties</vt:lpstr>
      <vt:lpstr>Hands-on Session</vt:lpstr>
      <vt:lpstr>From here the only limit is your creativity!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Chalk Talk Neural Networks </dc:title>
  <cp:lastModifiedBy>Umberto Michelucci</cp:lastModifiedBy>
  <cp:revision>72</cp:revision>
  <dcterms:modified xsi:type="dcterms:W3CDTF">2022-08-20T08:11:24Z</dcterms:modified>
</cp:coreProperties>
</file>